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3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63"/>
  </p:notesMasterIdLst>
  <p:sldIdLst>
    <p:sldId id="479" r:id="rId3"/>
    <p:sldId id="480" r:id="rId4"/>
    <p:sldId id="319" r:id="rId5"/>
    <p:sldId id="472" r:id="rId6"/>
    <p:sldId id="473" r:id="rId7"/>
    <p:sldId id="379" r:id="rId8"/>
    <p:sldId id="453" r:id="rId9"/>
    <p:sldId id="465" r:id="rId10"/>
    <p:sldId id="466" r:id="rId11"/>
    <p:sldId id="456" r:id="rId12"/>
    <p:sldId id="482" r:id="rId13"/>
    <p:sldId id="457" r:id="rId14"/>
    <p:sldId id="459" r:id="rId15"/>
    <p:sldId id="460" r:id="rId16"/>
    <p:sldId id="475" r:id="rId17"/>
    <p:sldId id="461" r:id="rId18"/>
    <p:sldId id="462" r:id="rId19"/>
    <p:sldId id="463" r:id="rId20"/>
    <p:sldId id="476" r:id="rId21"/>
    <p:sldId id="391" r:id="rId22"/>
    <p:sldId id="392" r:id="rId23"/>
    <p:sldId id="477" r:id="rId24"/>
    <p:sldId id="405" r:id="rId25"/>
    <p:sldId id="464" r:id="rId26"/>
    <p:sldId id="481" r:id="rId27"/>
    <p:sldId id="407" r:id="rId28"/>
    <p:sldId id="408" r:id="rId29"/>
    <p:sldId id="409" r:id="rId30"/>
    <p:sldId id="410" r:id="rId31"/>
    <p:sldId id="411" r:id="rId32"/>
    <p:sldId id="486" r:id="rId33"/>
    <p:sldId id="487" r:id="rId34"/>
    <p:sldId id="490" r:id="rId35"/>
    <p:sldId id="412" r:id="rId36"/>
    <p:sldId id="478" r:id="rId37"/>
    <p:sldId id="420" r:id="rId38"/>
    <p:sldId id="421" r:id="rId39"/>
    <p:sldId id="422" r:id="rId40"/>
    <p:sldId id="426" r:id="rId41"/>
    <p:sldId id="483" r:id="rId42"/>
    <p:sldId id="484" r:id="rId43"/>
    <p:sldId id="485" r:id="rId44"/>
    <p:sldId id="468" r:id="rId45"/>
    <p:sldId id="469" r:id="rId46"/>
    <p:sldId id="470" r:id="rId47"/>
    <p:sldId id="471" r:id="rId48"/>
    <p:sldId id="428" r:id="rId49"/>
    <p:sldId id="429" r:id="rId50"/>
    <p:sldId id="430" r:id="rId51"/>
    <p:sldId id="431" r:id="rId52"/>
    <p:sldId id="432" r:id="rId53"/>
    <p:sldId id="435" r:id="rId54"/>
    <p:sldId id="436" r:id="rId55"/>
    <p:sldId id="437" r:id="rId56"/>
    <p:sldId id="438" r:id="rId57"/>
    <p:sldId id="439" r:id="rId58"/>
    <p:sldId id="440" r:id="rId59"/>
    <p:sldId id="488" r:id="rId60"/>
    <p:sldId id="489" r:id="rId61"/>
    <p:sldId id="347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>
      <p:cViewPr varScale="1">
        <p:scale>
          <a:sx n="87" d="100"/>
          <a:sy n="87" d="100"/>
        </p:scale>
        <p:origin x="80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2-01T05:15:03.1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18753 11187 0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2-01T05:26:59.8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18951 14635 0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2-01T05:34:55.3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18207 3001 0</inkml:trace>
  <inkml:trace contextRef="#ctx0" brushRef="#br0" timeOffset="3651.7656">16173 3572 0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2-01T09:59:22.9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13693 843 0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2D831-27D1-4804-BBE6-E7E773617FD4}" type="datetimeFigureOut">
              <a:rPr lang="en-IN" smtClean="0"/>
              <a:pPr/>
              <a:t>06-09-2020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C9D2F-5FCE-4B4F-80E6-E39EED6BD8E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762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54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1DC5F2-6B6E-FD48-8039-2DB790B32523}" type="slidenum">
              <a:rPr lang="en-US"/>
              <a:pPr/>
              <a:t>18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76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1A37D4-2F67-9A41-B61D-68722A521FD4}" type="slidenum">
              <a:rPr lang="en-US"/>
              <a:pPr/>
              <a:t>20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2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51B35A-A25C-A94E-9FD5-654338FF1842}" type="slidenum">
              <a:rPr lang="en-US"/>
              <a:pPr/>
              <a:t>21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52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E30983-8456-3646-A731-6FFF29DE70A4}" type="slidenum">
              <a:rPr lang="en-US"/>
              <a:pPr/>
              <a:t>23</a:t>
            </a:fld>
            <a:endParaRPr lang="en-US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77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8AC387-3E46-1143-BAAD-D9B1D56CD6CB}" type="slidenum">
              <a:rPr lang="en-US"/>
              <a:pPr/>
              <a:t>26</a:t>
            </a:fld>
            <a:endParaRPr lang="en-US"/>
          </a:p>
        </p:txBody>
      </p:sp>
      <p:sp>
        <p:nvSpPr>
          <p:cNvPr id="1341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64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C2B776-986B-2545-8075-7FDAA4407823}" type="slidenum">
              <a:rPr lang="en-US"/>
              <a:pPr/>
              <a:t>27</a:t>
            </a:fld>
            <a:endParaRPr lang="en-US"/>
          </a:p>
        </p:txBody>
      </p:sp>
      <p:sp>
        <p:nvSpPr>
          <p:cNvPr id="1361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06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3EBD86-0A01-3B4B-B540-6B90BD60E5F2}" type="slidenum">
              <a:rPr lang="en-US"/>
              <a:pPr/>
              <a:t>29</a:t>
            </a:fld>
            <a:endParaRPr lang="en-US"/>
          </a:p>
        </p:txBody>
      </p:sp>
      <p:sp>
        <p:nvSpPr>
          <p:cNvPr id="1382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0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9A74BD-9984-AD46-A37E-56B3C0F9FC15}" type="slidenum">
              <a:rPr lang="en-US"/>
              <a:pPr/>
              <a:t>30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538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73864A-ADC2-1B43-A5CC-41DA2E2D0DBB}" type="slidenum">
              <a:rPr lang="en-US"/>
              <a:pPr/>
              <a:t>34</a:t>
            </a:fld>
            <a:endParaRPr lang="en-US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60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976AF8-D263-4B45-97F7-441DF3B68CF6}" type="slidenum">
              <a:rPr lang="en-US"/>
              <a:pPr/>
              <a:t>36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06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774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138486-EADF-6047-899A-01D4ECB9C2CD}" type="slidenum">
              <a:rPr lang="en-US" sz="1200">
                <a:latin typeface="Calibri" charset="0"/>
              </a:rPr>
              <a:pPr eaLnBrk="1" hangingPunct="1"/>
              <a:t>37</a:t>
            </a:fld>
            <a:endParaRPr lang="en-US" sz="1200">
              <a:latin typeface="Calibri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390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0714BF-B725-3A42-9963-355062504B2E}" type="slidenum">
              <a:rPr lang="en-US"/>
              <a:pPr/>
              <a:t>39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53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281DC2A-315A-1A4F-89A0-2FADEFC62277}" type="slidenum">
              <a:rPr lang="en-US" sz="1200">
                <a:latin typeface="Calibri" charset="0"/>
              </a:rPr>
              <a:pPr eaLnBrk="1" hangingPunct="1"/>
              <a:t>47</a:t>
            </a:fld>
            <a:endParaRPr lang="en-US" sz="1200">
              <a:latin typeface="Calibri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466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80DD158-683E-CA43-8AEA-0C7A6F3C7159}" type="slidenum">
              <a:rPr lang="en-US" sz="1200">
                <a:latin typeface="Calibri" charset="0"/>
              </a:rPr>
              <a:pPr eaLnBrk="1" hangingPunct="1"/>
              <a:t>48</a:t>
            </a:fld>
            <a:endParaRPr lang="en-US" sz="1200">
              <a:latin typeface="Calibri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166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1C26481-6374-7A4A-85A2-FE0A76AD0611}" type="slidenum">
              <a:rPr lang="en-US" sz="1200">
                <a:latin typeface="Calibri" charset="0"/>
              </a:rPr>
              <a:pPr eaLnBrk="1" hangingPunct="1"/>
              <a:t>49</a:t>
            </a:fld>
            <a:endParaRPr lang="en-US" sz="1200">
              <a:latin typeface="Calibri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564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48DC6ED-55DD-354E-B142-4C651FCA36AE}" type="slidenum">
              <a:rPr lang="en-US" sz="1200">
                <a:latin typeface="Calibri" charset="0"/>
              </a:rPr>
              <a:pPr eaLnBrk="1" hangingPunct="1"/>
              <a:t>50</a:t>
            </a:fld>
            <a:endParaRPr lang="en-US" sz="1200">
              <a:latin typeface="Calibri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2400" dirty="0" smtClean="0">
                <a:latin typeface="Calibri" charset="0"/>
              </a:rPr>
              <a:t>C(want to) went from 608 to 238, 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sz="2400" dirty="0" smtClean="0">
                <a:latin typeface="Calibri" charset="0"/>
              </a:rPr>
              <a:t>P(</a:t>
            </a:r>
            <a:r>
              <a:rPr lang="en-US" sz="2400" dirty="0" err="1" smtClean="0">
                <a:latin typeface="Calibri" charset="0"/>
              </a:rPr>
              <a:t>to|want</a:t>
            </a:r>
            <a:r>
              <a:rPr lang="en-US" sz="2400" dirty="0" smtClean="0">
                <a:latin typeface="Calibri" charset="0"/>
              </a:rPr>
              <a:t>) from .66 to .26!</a:t>
            </a:r>
          </a:p>
          <a:p>
            <a:pPr eaLnBrk="1" hangingPunct="1"/>
            <a:r>
              <a:rPr lang="en-US" sz="2400" dirty="0" smtClean="0">
                <a:latin typeface="Calibri" charset="0"/>
              </a:rPr>
              <a:t>Discount d= c*/c</a:t>
            </a:r>
          </a:p>
          <a:p>
            <a:pPr lvl="1" eaLnBrk="1" hangingPunct="1"/>
            <a:r>
              <a:rPr lang="en-US" sz="2000" dirty="0" smtClean="0">
                <a:latin typeface="Calibri" charset="0"/>
              </a:rPr>
              <a:t>d for “</a:t>
            </a:r>
            <a:r>
              <a:rPr lang="en-US" sz="2000" dirty="0" err="1" smtClean="0">
                <a:latin typeface="Calibri" charset="0"/>
              </a:rPr>
              <a:t>chinese</a:t>
            </a:r>
            <a:r>
              <a:rPr lang="en-US" sz="2000" dirty="0" smtClean="0">
                <a:latin typeface="Calibri" charset="0"/>
              </a:rPr>
              <a:t> food” =.10!!!   A 10x reduction</a:t>
            </a: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302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FC8D75-8A9A-0B40-A7CB-F4679CC4E3D2}" type="slidenum">
              <a:rPr lang="en-US"/>
              <a:pPr/>
              <a:t>51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15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084E14E-C2B8-AF4C-A6BB-263B528C3713}" type="slidenum">
              <a:rPr lang="en-US" sz="1200">
                <a:latin typeface="Calibri" charset="0"/>
              </a:rPr>
              <a:pPr eaLnBrk="1" hangingPunct="1"/>
              <a:t>52</a:t>
            </a:fld>
            <a:endParaRPr lang="en-US" sz="1200">
              <a:latin typeface="Calibri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024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A890B0-808E-6E44-A4DD-EB79892851F2}" type="slidenum">
              <a:rPr lang="en-US"/>
              <a:pPr/>
              <a:t>53</a:t>
            </a:fld>
            <a:endParaRPr lang="en-US"/>
          </a:p>
        </p:txBody>
      </p:sp>
      <p:sp>
        <p:nvSpPr>
          <p:cNvPr id="169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216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FF4099-E1E8-B44C-964A-D22AD92D9128}" type="slidenum">
              <a:rPr lang="en-US"/>
              <a:pPr/>
              <a:t>55</a:t>
            </a:fld>
            <a:endParaRPr lang="en-US"/>
          </a:p>
        </p:txBody>
      </p:sp>
      <p:sp>
        <p:nvSpPr>
          <p:cNvPr id="146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5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C9D2F-5FCE-4B4F-80E6-E39EED6BD8E1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5046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AAA3172-9801-5A43-AD54-7F928A431C2A}" type="slidenum">
              <a:rPr lang="en-US" sz="1200">
                <a:latin typeface="Calibri" charset="0"/>
              </a:rPr>
              <a:pPr eaLnBrk="1" hangingPunct="1"/>
              <a:t>56</a:t>
            </a:fld>
            <a:endParaRPr lang="en-US" sz="1200">
              <a:latin typeface="Calibri" charset="0"/>
            </a:endParaRPr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611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AAF750-AC54-8649-86DE-2549480B55BA}" type="slidenum">
              <a:rPr lang="en-US"/>
              <a:pPr/>
              <a:t>10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4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4D5933-64A4-6347-B6F5-7474C2DA1EC7}" type="slidenum">
              <a:rPr lang="en-US"/>
              <a:pPr/>
              <a:t>12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62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C90346-8C42-B949-9ED1-59E585D457E3}" type="slidenum">
              <a:rPr lang="en-US"/>
              <a:pPr/>
              <a:t>13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0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C90346-8C42-B949-9ED1-59E585D457E3}" type="slidenum">
              <a:rPr lang="en-US"/>
              <a:pPr/>
              <a:t>14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99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1DC5F2-6B6E-FD48-8039-2DB790B32523}" type="slidenum">
              <a:rPr lang="en-US"/>
              <a:pPr/>
              <a:t>16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93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1DC5F2-6B6E-FD48-8039-2DB790B32523}" type="slidenum">
              <a:rPr lang="en-US"/>
              <a:pPr/>
              <a:t>17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28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6" name="Picture 25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0"/>
            <a:ext cx="2057400" cy="1980000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-76200" y="52578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152400" y="56666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2514600" y="3810000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Please enter the presentation title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14600" y="5410200"/>
            <a:ext cx="6019800" cy="533400"/>
          </a:xfrm>
        </p:spPr>
        <p:txBody>
          <a:bodyPr anchor="b" anchorCtr="0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Presenter details comes here</a:t>
            </a:r>
          </a:p>
          <a:p>
            <a:pPr lvl="0"/>
            <a:r>
              <a:rPr lang="en-GB" dirty="0" smtClean="0"/>
              <a:t>Date and other details can come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0" y="3810000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Please enter the presentation title here</a:t>
            </a:r>
            <a:endParaRPr lang="en-US" dirty="0"/>
          </a:p>
        </p:txBody>
      </p:sp>
      <p:pic>
        <p:nvPicPr>
          <p:cNvPr id="13" name="Picture 12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0"/>
            <a:ext cx="2057400" cy="1980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-76200" y="52578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52400" y="56666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</p:spTree>
    <p:extLst>
      <p:ext uri="{BB962C8B-B14F-4D97-AF65-F5344CB8AC3E}">
        <p14:creationId xmlns:p14="http://schemas.microsoft.com/office/powerpoint/2010/main" val="113624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0" y="4282182"/>
            <a:ext cx="9144000" cy="25758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Topic headings here </a:t>
            </a:r>
          </a:p>
          <a:p>
            <a:pPr lvl="0"/>
            <a:r>
              <a:rPr lang="en-US" dirty="0" smtClean="0"/>
              <a:t>(separator - can run in two lines)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58000" y="7620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086600" y="11708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/>
          <p:nvPr userDrawn="1"/>
        </p:nvGrpSpPr>
        <p:grpSpPr>
          <a:xfrm>
            <a:off x="2083888" y="6550671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4" name="Group 1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22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 smtClean="0"/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 hasCustomPrompt="1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 userDrawn="1"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19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2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10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15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7" name="Rectangle 1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" name="Picture 19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5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10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8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13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8" name="Picture 17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algn="ctr"/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fld id="{67F776DB-C4B4-46F1-926D-41EFCFC3A86A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>
            <a:normAutofit/>
          </a:bodyPr>
          <a:lstStyle>
            <a:lvl1pPr algn="l">
              <a:defRPr sz="1800" b="1" spc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19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24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6" name="Rectangle 25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9" name="Picture 28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 hasCustomPrompt="1"/>
          </p:nvPr>
        </p:nvSpPr>
        <p:spPr>
          <a:xfrm rot="5400000">
            <a:off x="5410200" y="2743200"/>
            <a:ext cx="58674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7"/>
          <p:cNvGrpSpPr/>
          <p:nvPr userDrawn="1"/>
        </p:nvGrpSpPr>
        <p:grpSpPr>
          <a:xfrm rot="5400000">
            <a:off x="5006340" y="2567940"/>
            <a:ext cx="5181600" cy="45719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 rot="5400000">
            <a:off x="-758715" y="1131248"/>
            <a:ext cx="2193193" cy="692697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 rot="5400000">
            <a:off x="-2794428" y="3808884"/>
            <a:ext cx="5867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68931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</a:t>
            </a:r>
            <a:r>
              <a:rPr lang="en-US" sz="1100" dirty="0" err="1" smtClean="0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 userDrawn="1"/>
        </p:nvPicPr>
        <p:blipFill>
          <a:blip r:embed="rId13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C8D7E44-7D4F-4942-A8C9-2DF6BF8399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3.e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3" Type="http://schemas.openxmlformats.org/officeDocument/2006/relationships/notesSlide" Target="../notesSlides/notesSlide12.xml"/><Relationship Id="rId7" Type="http://schemas.openxmlformats.org/officeDocument/2006/relationships/customXml" Target="../ink/ink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0.emf"/><Relationship Id="rId4" Type="http://schemas.openxmlformats.org/officeDocument/2006/relationships/oleObject" Target="../embeddings/oleObject7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56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2362200" y="3352800"/>
            <a:ext cx="6400800" cy="1524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FFFF66"/>
                </a:solidFill>
                <a:latin typeface="+mn-lt"/>
              </a:rPr>
              <a:t>Natural Language Processing</a:t>
            </a:r>
            <a:br>
              <a:rPr lang="en-US" dirty="0" smtClean="0">
                <a:solidFill>
                  <a:srgbClr val="FFFF66"/>
                </a:solidFill>
                <a:latin typeface="+mn-lt"/>
              </a:rPr>
            </a:br>
            <a:r>
              <a:rPr lang="en-US" dirty="0">
                <a:solidFill>
                  <a:srgbClr val="FFFF66"/>
                </a:solidFill>
                <a:latin typeface="+mn-lt"/>
              </a:rPr>
              <a:t>DSECL    ZG565</a:t>
            </a:r>
            <a:endParaRPr lang="en-US" dirty="0" smtClean="0">
              <a:solidFill>
                <a:srgbClr val="FFFF66"/>
              </a:solidFill>
              <a:latin typeface="+mn-lt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690948" y="4926874"/>
            <a:ext cx="5943600" cy="1143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Prof.Vijayalakshmi</a:t>
            </a:r>
          </a:p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BITS-Pilani</a:t>
            </a:r>
          </a:p>
        </p:txBody>
      </p:sp>
    </p:spTree>
    <p:extLst>
      <p:ext uri="{BB962C8B-B14F-4D97-AF65-F5344CB8AC3E}">
        <p14:creationId xmlns:p14="http://schemas.microsoft.com/office/powerpoint/2010/main" val="253808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How to build a language model</a:t>
            </a:r>
            <a:endParaRPr lang="en-US" dirty="0"/>
          </a:p>
        </p:txBody>
      </p:sp>
      <p:sp>
        <p:nvSpPr>
          <p:cNvPr id="6758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209800"/>
            <a:ext cx="8534400" cy="3657600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sz="2800" dirty="0">
                <a:latin typeface="Calibri" charset="0"/>
              </a:rPr>
              <a:t>Recall the definition of conditional probabilities</a:t>
            </a:r>
            <a:endParaRPr lang="en-US" sz="3600" dirty="0">
              <a:latin typeface="Calibri" charset="0"/>
            </a:endParaRPr>
          </a:p>
          <a:p>
            <a:pPr marL="457200" lvl="1" indent="0">
              <a:buNone/>
            </a:pPr>
            <a:r>
              <a:rPr lang="en-US" sz="2400" b="1" dirty="0">
                <a:latin typeface="Calibri" charset="0"/>
              </a:rPr>
              <a:t>p(B|A) = P(A,B)/P(A)</a:t>
            </a:r>
            <a:r>
              <a:rPr lang="en-US" sz="3600" dirty="0">
                <a:latin typeface="Calibri" charset="0"/>
              </a:rPr>
              <a:t>	</a:t>
            </a:r>
            <a:r>
              <a:rPr lang="en-US" dirty="0" smtClean="0">
                <a:latin typeface="Calibri" charset="0"/>
              </a:rPr>
              <a:t>Rewriting:   </a:t>
            </a:r>
            <a:r>
              <a:rPr lang="en-US" sz="2400" b="1" dirty="0">
                <a:latin typeface="Calibri" charset="0"/>
              </a:rPr>
              <a:t>P(A,B) = P(A)P(B|A)</a:t>
            </a:r>
          </a:p>
          <a:p>
            <a:pPr marL="457200" lvl="1" indent="0">
              <a:buNone/>
            </a:pPr>
            <a:endParaRPr lang="en-US" dirty="0" smtClean="0"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More variables:</a:t>
            </a:r>
          </a:p>
          <a:p>
            <a:pPr marL="457200" lvl="1" indent="0">
              <a:buNone/>
            </a:pPr>
            <a:r>
              <a:rPr lang="en-US" sz="2400" dirty="0">
                <a:latin typeface="Calibri" charset="0"/>
              </a:rPr>
              <a:t> P(A,B,C,D) = P(A)P(B|A)P(C|A,B)P(D|A,B,C)</a:t>
            </a:r>
            <a:endParaRPr lang="en-US" sz="3200" dirty="0">
              <a:latin typeface="Calibri" charset="0"/>
            </a:endParaRPr>
          </a:p>
          <a:p>
            <a:pPr eaLnBrk="1" hangingPunct="1"/>
            <a:r>
              <a:rPr lang="en-US" sz="2800" dirty="0">
                <a:latin typeface="Calibri" charset="0"/>
              </a:rPr>
              <a:t>The </a:t>
            </a:r>
            <a:r>
              <a:rPr lang="en-US" sz="2800" b="1" dirty="0">
                <a:latin typeface="Calibri" charset="0"/>
              </a:rPr>
              <a:t>Chain Rule </a:t>
            </a:r>
            <a:r>
              <a:rPr lang="en-US" sz="2800" dirty="0">
                <a:latin typeface="Calibri" charset="0"/>
              </a:rPr>
              <a:t>in General</a:t>
            </a:r>
          </a:p>
          <a:p>
            <a:pPr eaLnBrk="1" hangingPunct="1">
              <a:buNone/>
            </a:pPr>
            <a:r>
              <a:rPr lang="en-US" sz="2800" dirty="0">
                <a:latin typeface="Calibri" charset="0"/>
              </a:rPr>
              <a:t>  P(x</a:t>
            </a:r>
            <a:r>
              <a:rPr lang="en-US" sz="2800" baseline="-25000" dirty="0">
                <a:latin typeface="Calibri" charset="0"/>
              </a:rPr>
              <a:t>1</a:t>
            </a:r>
            <a:r>
              <a:rPr lang="en-US" sz="2800" dirty="0">
                <a:latin typeface="Calibri" charset="0"/>
              </a:rPr>
              <a:t>,x</a:t>
            </a:r>
            <a:r>
              <a:rPr lang="en-US" sz="2800" baseline="-25000" dirty="0">
                <a:latin typeface="Calibri" charset="0"/>
              </a:rPr>
              <a:t>2</a:t>
            </a:r>
            <a:r>
              <a:rPr lang="en-US" sz="2800" dirty="0">
                <a:latin typeface="Calibri" charset="0"/>
              </a:rPr>
              <a:t>,x</a:t>
            </a:r>
            <a:r>
              <a:rPr lang="en-US" sz="2800" baseline="-25000" dirty="0">
                <a:latin typeface="Calibri" charset="0"/>
              </a:rPr>
              <a:t>3</a:t>
            </a:r>
            <a:r>
              <a:rPr lang="en-US" sz="2800" dirty="0">
                <a:latin typeface="Calibri" charset="0"/>
              </a:rPr>
              <a:t>,…,</a:t>
            </a:r>
            <a:r>
              <a:rPr lang="en-US" sz="2800" dirty="0" err="1">
                <a:latin typeface="Calibri" charset="0"/>
              </a:rPr>
              <a:t>x</a:t>
            </a:r>
            <a:r>
              <a:rPr lang="en-US" sz="2800" baseline="-25000" dirty="0" err="1">
                <a:latin typeface="Calibri" charset="0"/>
              </a:rPr>
              <a:t>n</a:t>
            </a:r>
            <a:r>
              <a:rPr lang="en-US" sz="2800" dirty="0">
                <a:latin typeface="Calibri" charset="0"/>
              </a:rPr>
              <a:t>) = P(x</a:t>
            </a:r>
            <a:r>
              <a:rPr lang="en-US" sz="2800" baseline="-25000" dirty="0">
                <a:latin typeface="Calibri" charset="0"/>
              </a:rPr>
              <a:t>1</a:t>
            </a:r>
            <a:r>
              <a:rPr lang="en-US" sz="2800" dirty="0">
                <a:latin typeface="Calibri" charset="0"/>
              </a:rPr>
              <a:t>)P(x</a:t>
            </a:r>
            <a:r>
              <a:rPr lang="en-US" sz="2800" baseline="-25000" dirty="0">
                <a:latin typeface="Calibri" charset="0"/>
              </a:rPr>
              <a:t>2</a:t>
            </a:r>
            <a:r>
              <a:rPr lang="en-US" sz="2800" dirty="0">
                <a:latin typeface="Calibri" charset="0"/>
              </a:rPr>
              <a:t>|x</a:t>
            </a:r>
            <a:r>
              <a:rPr lang="en-US" sz="2800" baseline="-25000" dirty="0">
                <a:latin typeface="Calibri" charset="0"/>
              </a:rPr>
              <a:t>1</a:t>
            </a:r>
            <a:r>
              <a:rPr lang="en-US" sz="2800" dirty="0">
                <a:latin typeface="Calibri" charset="0"/>
              </a:rPr>
              <a:t>)P(x</a:t>
            </a:r>
            <a:r>
              <a:rPr lang="en-US" sz="2800" baseline="-25000" dirty="0">
                <a:latin typeface="Calibri" charset="0"/>
              </a:rPr>
              <a:t>3</a:t>
            </a:r>
            <a:r>
              <a:rPr lang="en-US" sz="2800" dirty="0">
                <a:latin typeface="Calibri" charset="0"/>
              </a:rPr>
              <a:t>|x</a:t>
            </a:r>
            <a:r>
              <a:rPr lang="en-US" sz="2800" baseline="-25000" dirty="0">
                <a:latin typeface="Calibri" charset="0"/>
              </a:rPr>
              <a:t>1</a:t>
            </a:r>
            <a:r>
              <a:rPr lang="en-US" sz="2800" dirty="0">
                <a:latin typeface="Calibri" charset="0"/>
              </a:rPr>
              <a:t>,x</a:t>
            </a:r>
            <a:r>
              <a:rPr lang="en-US" sz="2800" baseline="-25000" dirty="0">
                <a:latin typeface="Calibri" charset="0"/>
              </a:rPr>
              <a:t>2</a:t>
            </a:r>
            <a:r>
              <a:rPr lang="en-US" sz="2800" dirty="0">
                <a:latin typeface="Calibri" charset="0"/>
              </a:rPr>
              <a:t>)…</a:t>
            </a:r>
            <a:r>
              <a:rPr lang="en-US" sz="2800" dirty="0" smtClean="0">
                <a:latin typeface="Calibri" charset="0"/>
              </a:rPr>
              <a:t>P(x</a:t>
            </a:r>
            <a:r>
              <a:rPr lang="en-US" sz="2800" baseline="-25000" dirty="0" smtClean="0">
                <a:latin typeface="Calibri" charset="0"/>
              </a:rPr>
              <a:t>n</a:t>
            </a:r>
            <a:r>
              <a:rPr lang="en-US" sz="2800" dirty="0" smtClean="0">
                <a:latin typeface="Calibri" charset="0"/>
              </a:rPr>
              <a:t>|x</a:t>
            </a:r>
            <a:r>
              <a:rPr lang="en-US" sz="1700" dirty="0" smtClean="0">
                <a:latin typeface="Calibri" charset="0"/>
              </a:rPr>
              <a:t>n-1</a:t>
            </a:r>
            <a:r>
              <a:rPr lang="en-US" sz="2800" dirty="0" smtClean="0">
                <a:latin typeface="Calibri" charset="0"/>
              </a:rPr>
              <a:t>,x</a:t>
            </a:r>
            <a:r>
              <a:rPr lang="en-US" sz="1900" dirty="0" smtClean="0">
                <a:latin typeface="Calibri" charset="0"/>
              </a:rPr>
              <a:t>n-2</a:t>
            </a:r>
            <a:r>
              <a:rPr lang="en-US" sz="2800" dirty="0" smtClean="0">
                <a:latin typeface="Calibri" charset="0"/>
              </a:rPr>
              <a:t>……,x</a:t>
            </a:r>
            <a:r>
              <a:rPr lang="en-US" sz="2800" baseline="-25000" dirty="0" smtClean="0">
                <a:latin typeface="Calibri" charset="0"/>
              </a:rPr>
              <a:t>1</a:t>
            </a:r>
            <a:r>
              <a:rPr lang="en-US" sz="2800" dirty="0">
                <a:latin typeface="Calibri" charset="0"/>
              </a:rPr>
              <a:t>)</a:t>
            </a:r>
          </a:p>
          <a:p>
            <a:pPr eaLnBrk="1" hangingPunct="1">
              <a:buFont typeface="Wingdings" charset="2"/>
              <a:buNone/>
            </a:pPr>
            <a:endParaRPr lang="en-US" dirty="0">
              <a:latin typeface="Calibri" charset="0"/>
              <a:sym typeface="Symbol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340768"/>
            <a:ext cx="2621285" cy="86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79512" y="1069060"/>
            <a:ext cx="8496944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In a factory there are 100 units of a certain product, 5 of which are defective. We pick three units from the 100 units at random. What is the probability that none of them are defective?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 smtClean="0">
                <a:solidFill>
                  <a:srgbClr val="333333"/>
                </a:solidFill>
                <a:cs typeface="Arial" panose="020B0604020202020204" pitchFamily="34" charset="0"/>
              </a:rPr>
              <a:t>Let Ai as the event  and </a:t>
            </a:r>
            <a:r>
              <a:rPr lang="en-US" altLang="en-US" sz="1800" dirty="0" err="1" smtClean="0">
                <a:solidFill>
                  <a:srgbClr val="333333"/>
                </a:solidFill>
                <a:cs typeface="Arial" panose="020B0604020202020204" pitchFamily="34" charset="0"/>
              </a:rPr>
              <a:t>i</a:t>
            </a:r>
            <a:r>
              <a:rPr lang="en-US" altLang="en-US" sz="1800" dirty="0" smtClean="0">
                <a:solidFill>
                  <a:srgbClr val="333333"/>
                </a:solidFill>
                <a:cs typeface="Arial" panose="020B0604020202020204" pitchFamily="34" charset="0"/>
              </a:rPr>
              <a:t>=1,2,3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 smtClean="0">
                <a:solidFill>
                  <a:srgbClr val="333333"/>
                </a:solidFill>
                <a:cs typeface="Arial" panose="020B0604020202020204" pitchFamily="34" charset="0"/>
              </a:rPr>
              <a:t>						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333333"/>
                </a:solidFill>
                <a:cs typeface="Arial" panose="020B0604020202020204" pitchFamily="34" charset="0"/>
              </a:rPr>
              <a:t>	</a:t>
            </a:r>
            <a:r>
              <a:rPr lang="en-US" altLang="en-US" sz="2400" dirty="0" smtClean="0">
                <a:solidFill>
                  <a:srgbClr val="333333"/>
                </a:solidFill>
                <a:cs typeface="Arial" panose="020B0604020202020204" pitchFamily="34" charset="0"/>
              </a:rPr>
              <a:t>					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 smtClean="0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 smtClean="0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 smtClean="0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71" y="2252444"/>
            <a:ext cx="1400175" cy="657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13" y="2854779"/>
            <a:ext cx="7896225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79" y="4042925"/>
            <a:ext cx="7940292" cy="1304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79" y="5326298"/>
            <a:ext cx="7918259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1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The Chain Rule applied to compute joint probability of words in sentence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 eaLnBrk="1" hangingPunct="1">
                  <a:buNone/>
                </a:pPr>
                <a:r>
                  <a:rPr lang="en-US" b="1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Calibri" charset="0"/>
                  </a:rPr>
                  <a:t>          </a:t>
                </a:r>
              </a:p>
              <a:p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Calibri" charset="0"/>
                  </a:rPr>
                  <a:t> </a:t>
                </a:r>
                <a:r>
                  <a:rPr lang="en-US" b="1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Calibri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n w="0"/>
                            <a:solidFill>
                              <a:srgbClr val="0070C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n w="0"/>
                            <a:solidFill>
                              <a:srgbClr val="0070C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b="0" i="1" dirty="0" smtClean="0">
                            <a:ln w="0"/>
                            <a:solidFill>
                              <a:srgbClr val="0070C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n w="0"/>
                            <a:solidFill>
                              <a:srgbClr val="0070C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n w="0"/>
                            <a:solidFill>
                              <a:srgbClr val="0070C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ln w="0"/>
                            <a:solidFill>
                              <a:srgbClr val="0070C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n w="0"/>
                            <a:solidFill>
                              <a:srgbClr val="0070C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……</m:t>
                        </m:r>
                        <m:r>
                          <a:rPr lang="en-US" b="0" i="1" dirty="0" err="1" smtClean="0">
                            <a:ln w="0"/>
                            <a:solidFill>
                              <a:srgbClr val="0070C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dirty="0" err="1">
                            <a:ln w="0"/>
                            <a:solidFill>
                              <a:srgbClr val="0070C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sz="2000" b="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IN" b="0" i="1" dirty="0" smtClean="0">
                            <a:ln w="0"/>
                            <a:solidFill>
                              <a:srgbClr val="0070C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b="0" i="1" dirty="0" smtClean="0">
                            <a:ln w="0"/>
                            <a:solidFill>
                              <a:srgbClr val="0070C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IN" b="0" i="1" dirty="0" smtClean="0">
                            <a:ln w="0"/>
                            <a:solidFill>
                              <a:srgbClr val="0070C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dirty="0" smtClean="0">
                            <a:ln w="0"/>
                            <a:solidFill>
                              <a:srgbClr val="0070C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N" b="0" i="1" dirty="0" smtClean="0">
                            <a:ln w="0"/>
                            <a:solidFill>
                              <a:srgbClr val="0070C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b="0" i="1" dirty="0" smtClean="0">
                                <a:ln w="0"/>
                                <a:solidFill>
                                  <a:srgbClr val="0070C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n w="0"/>
                                <a:solidFill>
                                  <a:srgbClr val="0070C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b="0" i="1" dirty="0" smtClean="0">
                                <a:ln w="0"/>
                                <a:solidFill>
                                  <a:srgbClr val="0070C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dirty="0" smtClean="0">
                            <a:ln w="0"/>
                            <a:solidFill>
                              <a:srgbClr val="0070C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IN" b="0" i="1" dirty="0" smtClean="0">
                                <a:ln w="0"/>
                                <a:solidFill>
                                  <a:srgbClr val="0070C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n w="0"/>
                                <a:solidFill>
                                  <a:srgbClr val="0070C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b="0" i="1" dirty="0" smtClean="0">
                                <a:ln w="0"/>
                                <a:solidFill>
                                  <a:srgbClr val="0070C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IN" b="0" i="1" dirty="0" smtClean="0">
                                <a:ln w="0"/>
                                <a:solidFill>
                                  <a:srgbClr val="0070C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n w="0"/>
                                <a:solidFill>
                                  <a:srgbClr val="0070C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b="0" i="1" dirty="0" smtClean="0">
                                <a:ln w="0"/>
                                <a:solidFill>
                                  <a:srgbClr val="0070C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 smtClean="0">
                    <a:solidFill>
                      <a:srgbClr val="0070C0"/>
                    </a:solidFill>
                    <a:latin typeface="Calibri" charset="0"/>
                  </a:rPr>
                  <a:t>……..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0070C0"/>
                    </a:solidFill>
                    <a:latin typeface="Calibri" charset="0"/>
                  </a:rPr>
                  <a:t>)</a:t>
                </a:r>
                <a:endParaRPr lang="en-US" dirty="0">
                  <a:solidFill>
                    <a:srgbClr val="0070C0"/>
                  </a:solidFill>
                  <a:latin typeface="Calibri" charset="0"/>
                </a:endParaRPr>
              </a:p>
              <a:p>
                <a:r>
                  <a:rPr lang="en-US" sz="2800" dirty="0" smtClean="0">
                    <a:latin typeface="Calibri" charset="0"/>
                  </a:rPr>
                  <a:t>For ex:</a:t>
                </a:r>
              </a:p>
              <a:p>
                <a:pPr eaLnBrk="1" hangingPunct="1">
                  <a:buNone/>
                </a:pPr>
                <a:r>
                  <a:rPr lang="en-US" sz="2800" dirty="0" smtClean="0">
                    <a:latin typeface="Calibri" charset="0"/>
                  </a:rPr>
                  <a:t>P</a:t>
                </a:r>
                <a:r>
                  <a:rPr lang="en-US" sz="2800" dirty="0">
                    <a:latin typeface="Calibri" charset="0"/>
                  </a:rPr>
                  <a:t>(“its water is so transparent”) =</a:t>
                </a:r>
              </a:p>
              <a:p>
                <a:pPr eaLnBrk="1" hangingPunct="1">
                  <a:buFont typeface="Times" charset="0"/>
                  <a:buNone/>
                </a:pPr>
                <a:r>
                  <a:rPr lang="en-US" dirty="0">
                    <a:latin typeface="Calibri" charset="0"/>
                  </a:rPr>
                  <a:t>	</a:t>
                </a:r>
                <a:r>
                  <a:rPr lang="en-US" sz="2800" dirty="0">
                    <a:solidFill>
                      <a:srgbClr val="404040"/>
                    </a:solidFill>
                    <a:latin typeface="Calibri" charset="0"/>
                  </a:rPr>
                  <a:t>P(its) × </a:t>
                </a:r>
                <a:r>
                  <a:rPr lang="en-US" sz="2800" dirty="0" smtClean="0">
                    <a:solidFill>
                      <a:srgbClr val="404040"/>
                    </a:solidFill>
                    <a:latin typeface="Calibri" charset="0"/>
                  </a:rPr>
                  <a:t>P(</a:t>
                </a:r>
                <a:r>
                  <a:rPr lang="en-US" sz="2800" dirty="0" err="1" smtClean="0">
                    <a:solidFill>
                      <a:srgbClr val="404040"/>
                    </a:solidFill>
                    <a:latin typeface="Calibri" charset="0"/>
                  </a:rPr>
                  <a:t>water|its</a:t>
                </a:r>
                <a:r>
                  <a:rPr lang="en-US" sz="2800" dirty="0">
                    <a:solidFill>
                      <a:srgbClr val="404040"/>
                    </a:solidFill>
                    <a:latin typeface="Calibri" charset="0"/>
                  </a:rPr>
                  <a:t>) ×  </a:t>
                </a:r>
                <a:r>
                  <a:rPr lang="en-US" sz="2800" dirty="0" smtClean="0">
                    <a:solidFill>
                      <a:srgbClr val="404040"/>
                    </a:solidFill>
                    <a:latin typeface="Calibri" charset="0"/>
                  </a:rPr>
                  <a:t>P(is | its </a:t>
                </a:r>
                <a:r>
                  <a:rPr lang="en-US" sz="2800" dirty="0">
                    <a:solidFill>
                      <a:srgbClr val="404040"/>
                    </a:solidFill>
                    <a:latin typeface="Calibri" charset="0"/>
                  </a:rPr>
                  <a:t>water) </a:t>
                </a:r>
              </a:p>
              <a:p>
                <a:pPr eaLnBrk="1" hangingPunct="1">
                  <a:buFont typeface="Times" charset="0"/>
                  <a:buNone/>
                </a:pPr>
                <a:r>
                  <a:rPr lang="en-US" sz="2800" dirty="0">
                    <a:solidFill>
                      <a:srgbClr val="404040"/>
                    </a:solidFill>
                    <a:latin typeface="Calibri" charset="0"/>
                  </a:rPr>
                  <a:t>         ×  P(</a:t>
                </a:r>
                <a:r>
                  <a:rPr lang="en-US" sz="2800" dirty="0" err="1">
                    <a:solidFill>
                      <a:srgbClr val="404040"/>
                    </a:solidFill>
                    <a:latin typeface="Calibri" charset="0"/>
                  </a:rPr>
                  <a:t>so|its</a:t>
                </a:r>
                <a:r>
                  <a:rPr lang="en-US" sz="2800" dirty="0">
                    <a:solidFill>
                      <a:srgbClr val="404040"/>
                    </a:solidFill>
                    <a:latin typeface="Calibri" charset="0"/>
                  </a:rPr>
                  <a:t> water is) ×  P</a:t>
                </a:r>
                <a:r>
                  <a:rPr lang="en-US" sz="2800" dirty="0" smtClean="0">
                    <a:solidFill>
                      <a:srgbClr val="404040"/>
                    </a:solidFill>
                    <a:latin typeface="Calibri" charset="0"/>
                  </a:rPr>
                  <a:t>( transparent |its </a:t>
                </a:r>
                <a:r>
                  <a:rPr lang="en-US" sz="2800" dirty="0">
                    <a:solidFill>
                      <a:srgbClr val="404040"/>
                    </a:solidFill>
                    <a:latin typeface="Calibri" charset="0"/>
                  </a:rPr>
                  <a:t>water is so</a:t>
                </a:r>
                <a:r>
                  <a:rPr lang="en-US" sz="2800" dirty="0" smtClean="0">
                    <a:solidFill>
                      <a:srgbClr val="404040"/>
                    </a:solidFill>
                    <a:latin typeface="Calibri" charset="0"/>
                  </a:rPr>
                  <a:t>)</a:t>
                </a:r>
              </a:p>
              <a:p>
                <a:r>
                  <a:rPr lang="en-US" sz="2800" b="1" dirty="0" smtClean="0">
                    <a:solidFill>
                      <a:srgbClr val="FF0000"/>
                    </a:solidFill>
                    <a:latin typeface="Calibri" charset="0"/>
                  </a:rPr>
                  <a:t>P(most biologists and specialist believe that in fact the mythical unicorn horns derived from the narwhal)</a:t>
                </a:r>
                <a:endParaRPr lang="en-US" sz="2800" b="1" dirty="0">
                  <a:solidFill>
                    <a:srgbClr val="FF0000"/>
                  </a:solidFill>
                  <a:latin typeface="Calibri" charset="0"/>
                </a:endParaRPr>
              </a:p>
            </p:txBody>
          </p:sp>
        </mc:Choice>
        <mc:Fallback xmlns="">
          <p:sp>
            <p:nvSpPr>
              <p:cNvPr id="696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43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32738" y="242114"/>
            <a:ext cx="7467600" cy="742950"/>
          </a:xfrm>
        </p:spPr>
        <p:txBody>
          <a:bodyPr/>
          <a:lstStyle/>
          <a:p>
            <a:r>
              <a:rPr lang="en-US" dirty="0"/>
              <a:t>Markov Assumption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556792"/>
            <a:ext cx="9036496" cy="4752528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</a:rPr>
              <a:t>Simplifying </a:t>
            </a:r>
            <a:r>
              <a:rPr lang="en-US" sz="3600" dirty="0" smtClean="0">
                <a:latin typeface="Calibri" charset="0"/>
              </a:rPr>
              <a:t>assumption:</a:t>
            </a:r>
          </a:p>
          <a:p>
            <a:pPr marL="0" indent="0" eaLnBrk="1" hangingPunct="1">
              <a:buNone/>
            </a:pPr>
            <a:r>
              <a:rPr lang="en-US" sz="2800" b="1" i="1" dirty="0" smtClean="0">
                <a:solidFill>
                  <a:srgbClr val="FF0000"/>
                </a:solidFill>
                <a:latin typeface="Calibri" charset="0"/>
              </a:rPr>
              <a:t>   limit history of fixed number of wordsN1</a:t>
            </a:r>
          </a:p>
          <a:p>
            <a:pPr marL="457200" lvl="1" indent="0">
              <a:buNone/>
            </a:pPr>
            <a:endParaRPr lang="en-US" sz="3200" dirty="0" smtClean="0">
              <a:solidFill>
                <a:srgbClr val="A50021"/>
              </a:solidFill>
              <a:latin typeface="Calibri" charset="0"/>
            </a:endParaRPr>
          </a:p>
          <a:p>
            <a:pPr marL="0" indent="0" eaLnBrk="1" hangingPunct="1">
              <a:buNone/>
            </a:pPr>
            <a:endParaRPr lang="en-US" sz="3600" dirty="0" smtClean="0">
              <a:latin typeface="Calibri" charset="0"/>
            </a:endParaRPr>
          </a:p>
          <a:p>
            <a:pPr marL="0" indent="0" eaLnBrk="1" hangingPunct="1">
              <a:buNone/>
            </a:pPr>
            <a:r>
              <a:rPr lang="en-US" dirty="0" smtClean="0">
                <a:latin typeface="Calibri" charset="0"/>
              </a:rPr>
              <a:t>                            </a:t>
            </a:r>
            <a:endParaRPr lang="en-US" dirty="0">
              <a:solidFill>
                <a:srgbClr val="FF0000"/>
              </a:solidFill>
              <a:latin typeface="Calibri" charset="0"/>
            </a:endParaRPr>
          </a:p>
          <a:p>
            <a:pPr eaLnBrk="1" hangingPunct="1">
              <a:buFont typeface="Wingdings" charset="2"/>
              <a:buNone/>
            </a:pPr>
            <a:r>
              <a:rPr lang="en-US" dirty="0" smtClean="0">
                <a:latin typeface="Calibri" charset="0"/>
              </a:rPr>
              <a:t>                                         or</a:t>
            </a:r>
            <a:endParaRPr lang="en-US" dirty="0">
              <a:latin typeface="Calibri" charset="0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534150"/>
              </p:ext>
            </p:extLst>
          </p:nvPr>
        </p:nvGraphicFramePr>
        <p:xfrm>
          <a:off x="432738" y="3789040"/>
          <a:ext cx="7696200" cy="941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2" name="Equation" r:id="rId4" imgW="3187700" imgH="419100" progId="Equation.3">
                  <p:embed/>
                </p:oleObj>
              </mc:Choice>
              <mc:Fallback>
                <p:oleObj name="Equation" r:id="rId4" imgW="3187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738" y="3789040"/>
                        <a:ext cx="7696200" cy="94184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104084"/>
              </p:ext>
            </p:extLst>
          </p:nvPr>
        </p:nvGraphicFramePr>
        <p:xfrm>
          <a:off x="247328" y="5285710"/>
          <a:ext cx="8915400" cy="961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3" name="Equation" r:id="rId6" imgW="3898900" imgH="419100" progId="Equation.3">
                  <p:embed/>
                </p:oleObj>
              </mc:Choice>
              <mc:Fallback>
                <p:oleObj name="Equation" r:id="rId6" imgW="3898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28" y="5285710"/>
                        <a:ext cx="8915400" cy="961219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 descr="225px-AAMarkov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1" y="990601"/>
            <a:ext cx="1475075" cy="1920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69180" y="2785646"/>
            <a:ext cx="1441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Andrei Markov</a:t>
            </a:r>
          </a:p>
        </p:txBody>
      </p:sp>
    </p:spTree>
    <p:extLst>
      <p:ext uri="{BB962C8B-B14F-4D97-AF65-F5344CB8AC3E}">
        <p14:creationId xmlns:p14="http://schemas.microsoft.com/office/powerpoint/2010/main" val="34954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Assumption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3600" dirty="0"/>
              <a:t> </a:t>
            </a:r>
            <a:endParaRPr lang="en-US" dirty="0"/>
          </a:p>
          <a:p>
            <a:pPr eaLnBrk="1" hangingPunct="1"/>
            <a:endParaRPr lang="en-US" sz="3600" dirty="0">
              <a:latin typeface="Calibri" charset="0"/>
            </a:endParaRPr>
          </a:p>
          <a:p>
            <a:pPr marL="0" indent="0">
              <a:buNone/>
            </a:pPr>
            <a:endParaRPr lang="en-US" dirty="0">
              <a:latin typeface="Calibri" charset="0"/>
            </a:endParaRPr>
          </a:p>
          <a:p>
            <a:pPr eaLnBrk="1" hangingPunct="1">
              <a:buFont typeface="Wingdings" charset="2"/>
              <a:buNone/>
            </a:pPr>
            <a:endParaRPr lang="en-US" dirty="0">
              <a:latin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99592" y="1484784"/>
            <a:ext cx="77872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 smtClean="0"/>
              <a:t>         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9" y="1600200"/>
            <a:ext cx="86582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3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                       </a:t>
            </a:r>
          </a:p>
          <a:p>
            <a:pPr marL="0" indent="0">
              <a:buNone/>
            </a:pPr>
            <a:r>
              <a:rPr lang="en-IN" dirty="0" smtClean="0"/>
              <a:t>                       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</a:t>
            </a:r>
            <a:r>
              <a:rPr lang="en-IN" sz="4000" dirty="0" smtClean="0"/>
              <a:t>N -Gram  Language models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61535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2"/>
          <p:cNvSpPr>
            <a:spLocks noChangeArrowheads="1"/>
          </p:cNvSpPr>
          <p:nvPr/>
        </p:nvSpPr>
        <p:spPr bwMode="auto">
          <a:xfrm>
            <a:off x="685800" y="2343150"/>
            <a:ext cx="7772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Blip>
                <a:blip r:embed="rId3"/>
              </a:buBlip>
            </a:pPr>
            <a:endParaRPr lang="en-US" sz="2400">
              <a:solidFill>
                <a:srgbClr val="5400A8"/>
              </a:solidFill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Blip>
                <a:blip r:embed="rId3"/>
              </a:buBlip>
            </a:pPr>
            <a:endParaRPr lang="en-US" sz="2400">
              <a:solidFill>
                <a:srgbClr val="5400A8"/>
              </a:solidFill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Blip>
                <a:blip r:embed="rId3"/>
              </a:buBlip>
            </a:pPr>
            <a:endParaRPr lang="en-US" sz="2400">
              <a:solidFill>
                <a:srgbClr val="5400A8"/>
              </a:solidFill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Blip>
                <a:blip r:embed="rId3"/>
              </a:buBlip>
            </a:pPr>
            <a:endParaRPr lang="en-US" sz="2400">
              <a:solidFill>
                <a:srgbClr val="5400A8"/>
              </a:solidFill>
              <a:latin typeface="Tahoma" charset="0"/>
            </a:endParaRPr>
          </a:p>
        </p:txBody>
      </p:sp>
      <p:sp>
        <p:nvSpPr>
          <p:cNvPr id="7782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N-gram Language models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N gram is a sequence of tokens(words)</a:t>
            </a:r>
          </a:p>
          <a:p>
            <a:r>
              <a:rPr lang="en-IN" u="sng" dirty="0" smtClean="0"/>
              <a:t>Unigram language model(</a:t>
            </a:r>
            <a:r>
              <a:rPr lang="en-IN" dirty="0"/>
              <a:t>N=1 </a:t>
            </a:r>
            <a:r>
              <a:rPr lang="en-IN" dirty="0" smtClean="0"/>
              <a:t>)</a:t>
            </a:r>
          </a:p>
          <a:p>
            <a:pPr marL="0" indent="0">
              <a:buNone/>
            </a:pPr>
            <a:endParaRPr lang="en-IN" u="sng" dirty="0" smtClean="0"/>
          </a:p>
          <a:p>
            <a:pPr marL="0" indent="0">
              <a:buNone/>
            </a:pPr>
            <a:r>
              <a:rPr lang="en-IN" dirty="0" smtClean="0"/>
              <a:t>                     </a:t>
            </a:r>
          </a:p>
          <a:p>
            <a:pPr marL="0" indent="0">
              <a:buNone/>
            </a:pPr>
            <a:r>
              <a:rPr lang="en-IN" u="sng" dirty="0" smtClean="0">
                <a:cs typeface="Arial" panose="020B0604020202020204" pitchFamily="34" charset="0"/>
              </a:rPr>
              <a:t>Example: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P(I want to eat Chinese food)≈ </a:t>
            </a:r>
            <a:r>
              <a:rPr lang="en-US" b="1" dirty="0" smtClean="0">
                <a:solidFill>
                  <a:srgbClr val="00B050"/>
                </a:solidFill>
              </a:rPr>
              <a:t>P(I)P(want) P(to)P(eat)P(Chinese)P(food</a:t>
            </a:r>
            <a:r>
              <a:rPr lang="en-US" b="1" dirty="0">
                <a:solidFill>
                  <a:srgbClr val="00B050"/>
                </a:solidFill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2852737"/>
            <a:ext cx="48768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5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2"/>
          <p:cNvSpPr>
            <a:spLocks noChangeArrowheads="1"/>
          </p:cNvSpPr>
          <p:nvPr/>
        </p:nvSpPr>
        <p:spPr bwMode="auto">
          <a:xfrm>
            <a:off x="251520" y="1556792"/>
            <a:ext cx="8435280" cy="4089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</a:pPr>
            <a:r>
              <a:rPr lang="en-US" sz="2400" dirty="0" smtClean="0">
                <a:latin typeface="Tahoma" charset="0"/>
              </a:rPr>
              <a:t>N=2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</a:pPr>
            <a:endParaRPr lang="en-US" sz="2400" dirty="0" smtClean="0">
              <a:latin typeface="Tahoma" charset="0"/>
            </a:endParaRPr>
          </a:p>
          <a:p>
            <a:endParaRPr lang="en-US" sz="2800" u="sng" dirty="0" smtClean="0">
              <a:latin typeface="Tahoma" charset="0"/>
            </a:endParaRPr>
          </a:p>
          <a:p>
            <a:endParaRPr lang="en-US" sz="2800" u="sng" dirty="0">
              <a:latin typeface="Tahoma" charset="0"/>
            </a:endParaRPr>
          </a:p>
          <a:p>
            <a:r>
              <a:rPr lang="en-US" sz="2800" u="sng" dirty="0" smtClean="0">
                <a:latin typeface="Tahoma" charset="0"/>
              </a:rPr>
              <a:t>Example: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P(I want to eat Chinese food)</a:t>
            </a:r>
            <a:r>
              <a:rPr lang="en-US" sz="2400" b="1" dirty="0">
                <a:solidFill>
                  <a:srgbClr val="00B050"/>
                </a:solidFill>
              </a:rPr>
              <a:t>≈ </a:t>
            </a:r>
            <a:r>
              <a:rPr lang="en-US" sz="2400" b="1" dirty="0" smtClean="0">
                <a:solidFill>
                  <a:srgbClr val="00B050"/>
                </a:solidFill>
              </a:rPr>
              <a:t>P(I|&lt;start&gt;) P(</a:t>
            </a:r>
            <a:r>
              <a:rPr lang="en-US" sz="2400" b="1" dirty="0" err="1" smtClean="0">
                <a:solidFill>
                  <a:srgbClr val="00B050"/>
                </a:solidFill>
              </a:rPr>
              <a:t>want|I</a:t>
            </a:r>
            <a:r>
              <a:rPr lang="en-US" sz="2400" b="1" dirty="0" smtClean="0">
                <a:solidFill>
                  <a:srgbClr val="00B050"/>
                </a:solidFill>
              </a:rPr>
              <a:t>) P(</a:t>
            </a:r>
            <a:r>
              <a:rPr lang="en-US" sz="2400" b="1" dirty="0" err="1" smtClean="0">
                <a:solidFill>
                  <a:srgbClr val="00B050"/>
                </a:solidFill>
              </a:rPr>
              <a:t>to|want</a:t>
            </a:r>
            <a:r>
              <a:rPr lang="en-US" sz="2400" b="1" dirty="0" smtClean="0">
                <a:solidFill>
                  <a:srgbClr val="00B050"/>
                </a:solidFill>
              </a:rPr>
              <a:t>) P(</a:t>
            </a:r>
            <a:r>
              <a:rPr lang="en-US" sz="2400" b="1" dirty="0" err="1" smtClean="0">
                <a:solidFill>
                  <a:srgbClr val="00B050"/>
                </a:solidFill>
              </a:rPr>
              <a:t>eat|to</a:t>
            </a:r>
            <a:r>
              <a:rPr lang="en-US" sz="2400" b="1" dirty="0" smtClean="0">
                <a:solidFill>
                  <a:srgbClr val="00B050"/>
                </a:solidFill>
              </a:rPr>
              <a:t>) P(</a:t>
            </a:r>
            <a:r>
              <a:rPr lang="en-US" sz="2400" b="1" dirty="0" err="1" smtClean="0">
                <a:solidFill>
                  <a:srgbClr val="00B050"/>
                </a:solidFill>
              </a:rPr>
              <a:t>Chinese|eat</a:t>
            </a:r>
            <a:r>
              <a:rPr lang="en-US" sz="2400" b="1" dirty="0" smtClean="0">
                <a:solidFill>
                  <a:srgbClr val="00B050"/>
                </a:solidFill>
              </a:rPr>
              <a:t>) P(</a:t>
            </a:r>
            <a:r>
              <a:rPr lang="en-US" sz="2400" b="1" dirty="0" err="1" smtClean="0">
                <a:solidFill>
                  <a:srgbClr val="00B050"/>
                </a:solidFill>
              </a:rPr>
              <a:t>food|Chinese</a:t>
            </a:r>
            <a:r>
              <a:rPr lang="en-US" sz="2400" b="1" dirty="0" smtClean="0">
                <a:solidFill>
                  <a:srgbClr val="00B050"/>
                </a:solidFill>
              </a:rPr>
              <a:t>)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P(&lt;end&gt;|food)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endParaRPr lang="en-IN" sz="2400" b="1" dirty="0">
              <a:solidFill>
                <a:srgbClr val="00B050"/>
              </a:solidFill>
              <a:cs typeface="Arial" panose="020B0604020202020204" pitchFamily="34" charset="0"/>
            </a:endParaRPr>
          </a:p>
          <a:p>
            <a:r>
              <a:rPr lang="en-IN" sz="2400" dirty="0">
                <a:cs typeface="Arial" panose="020B0604020202020204" pitchFamily="34" charset="0"/>
              </a:rPr>
              <a:t>                 </a:t>
            </a:r>
            <a:endParaRPr lang="en-IN" sz="2400" dirty="0"/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Blip>
                <a:blip r:embed="rId3"/>
              </a:buBlip>
            </a:pPr>
            <a:endParaRPr lang="en-US" sz="2400" dirty="0">
              <a:solidFill>
                <a:srgbClr val="5400A8"/>
              </a:solidFill>
              <a:latin typeface="Tahoma" charset="0"/>
            </a:endParaRPr>
          </a:p>
        </p:txBody>
      </p:sp>
      <p:sp>
        <p:nvSpPr>
          <p:cNvPr id="7782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Bigram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32" y="2348880"/>
            <a:ext cx="69437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1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N-gram models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556792"/>
            <a:ext cx="8534400" cy="431060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We can extend to trigrams, 4-grams, </a:t>
            </a:r>
            <a:r>
              <a:rPr lang="en-US" sz="2800" dirty="0" smtClean="0"/>
              <a:t>5-grams</a:t>
            </a:r>
          </a:p>
          <a:p>
            <a:pPr marL="0" indent="0">
              <a:buNone/>
            </a:pPr>
            <a:r>
              <a:rPr lang="en-US" sz="2800" dirty="0" smtClean="0"/>
              <a:t>Advantages</a:t>
            </a:r>
          </a:p>
          <a:p>
            <a:r>
              <a:rPr lang="en-US" sz="2800" dirty="0"/>
              <a:t>no human supervision, easy to extend to more data, allows querying about open-class relations,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Disadvantage:</a:t>
            </a:r>
            <a:endParaRPr lang="en-US" sz="2800" dirty="0"/>
          </a:p>
          <a:p>
            <a:r>
              <a:rPr lang="en-US" sz="2800" dirty="0"/>
              <a:t>In general this is an insufficient model of language</a:t>
            </a:r>
          </a:p>
          <a:p>
            <a:pPr lvl="1"/>
            <a:r>
              <a:rPr lang="en-US" sz="2400" dirty="0"/>
              <a:t>because language has </a:t>
            </a:r>
            <a:r>
              <a:rPr lang="en-US" sz="2400" b="1" dirty="0">
                <a:solidFill>
                  <a:srgbClr val="008000"/>
                </a:solidFill>
              </a:rPr>
              <a:t>long-distance dependencies</a:t>
            </a:r>
            <a:r>
              <a:rPr lang="en-US" sz="2400" dirty="0"/>
              <a:t>:</a:t>
            </a:r>
          </a:p>
          <a:p>
            <a:pPr marL="457200" lvl="1" indent="0">
              <a:buNone/>
            </a:pPr>
            <a:endParaRPr lang="en-US" sz="800" dirty="0"/>
          </a:p>
          <a:p>
            <a:pPr marL="457200" lvl="1" indent="0">
              <a:buNone/>
            </a:pPr>
            <a:r>
              <a:rPr lang="en-US" sz="2400" dirty="0"/>
              <a:t>“The computer(s) which I had just put into the machine room on the fifth floor is (are) crashing.”</a:t>
            </a:r>
          </a:p>
          <a:p>
            <a:pPr lvl="1"/>
            <a:endParaRPr lang="en-US" sz="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4733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Estimating N-gram Probabilities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177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04800" y="4419600"/>
            <a:ext cx="8458200" cy="2209800"/>
          </a:xfrm>
        </p:spPr>
        <p:txBody>
          <a:bodyPr rtlCol="0">
            <a:normAutofit fontScale="85000" lnSpcReduction="20000"/>
          </a:bodyPr>
          <a:lstStyle/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600" dirty="0" smtClean="0">
                <a:latin typeface="+mn-lt"/>
                <a:cs typeface="Courier New" pitchFamily="49" charset="0"/>
              </a:rPr>
              <a:t>Session 2</a:t>
            </a: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600" dirty="0" smtClean="0">
                <a:latin typeface="+mn-lt"/>
                <a:cs typeface="Courier New" pitchFamily="49" charset="0"/>
              </a:rPr>
              <a:t>Date – 6th Sep2020</a:t>
            </a: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600" dirty="0" smtClean="0">
                <a:latin typeface="+mn-lt"/>
                <a:cs typeface="Courier New" pitchFamily="49" charset="0"/>
              </a:rPr>
              <a:t>Time –  9 am to 11 am</a:t>
            </a:r>
          </a:p>
          <a:p>
            <a:pPr marR="176530" lvl="0">
              <a:lnSpc>
                <a:spcPct val="120000"/>
              </a:lnSpc>
              <a:spcBef>
                <a:spcPts val="1170"/>
              </a:spcBef>
              <a:spcAft>
                <a:spcPts val="0"/>
              </a:spcAft>
            </a:pPr>
            <a:r>
              <a:rPr lang="en-US" sz="2600" b="0" dirty="0">
                <a:latin typeface="+mn-lt"/>
                <a:ea typeface="Trebuchet MS"/>
                <a:cs typeface="Trebuchet MS"/>
                <a:sym typeface="Trebuchet MS"/>
              </a:rPr>
              <a:t>These </a:t>
            </a:r>
            <a:r>
              <a:rPr lang="en-US" sz="2600" b="0" dirty="0" smtClean="0">
                <a:latin typeface="+mn-lt"/>
                <a:ea typeface="Trebuchet MS"/>
                <a:cs typeface="Trebuchet MS"/>
                <a:sym typeface="Trebuchet MS"/>
              </a:rPr>
              <a:t>slides are prepared </a:t>
            </a:r>
            <a:r>
              <a:rPr lang="en-US" sz="2600" b="0" dirty="0">
                <a:latin typeface="+mn-lt"/>
                <a:ea typeface="Trebuchet MS"/>
                <a:cs typeface="Trebuchet MS"/>
                <a:sym typeface="Trebuchet MS"/>
              </a:rPr>
              <a:t>by the instructor, with grateful acknowledgement </a:t>
            </a:r>
            <a:r>
              <a:rPr lang="en-US" sz="2600" b="0" dirty="0" smtClean="0">
                <a:latin typeface="+mn-lt"/>
                <a:ea typeface="Trebuchet MS"/>
                <a:cs typeface="Trebuchet MS"/>
                <a:sym typeface="Trebuchet MS"/>
              </a:rPr>
              <a:t>of James Allen and many </a:t>
            </a:r>
            <a:r>
              <a:rPr lang="en-US" sz="2600" b="0" dirty="0">
                <a:latin typeface="+mn-lt"/>
                <a:ea typeface="Trebuchet MS"/>
                <a:cs typeface="Trebuchet MS"/>
                <a:sym typeface="Trebuchet MS"/>
              </a:rPr>
              <a:t>others who made  their course materials freely available online.</a:t>
            </a:r>
          </a:p>
          <a:p>
            <a:pPr lvl="0">
              <a:lnSpc>
                <a:spcPct val="117083"/>
              </a:lnSpc>
              <a:spcAft>
                <a:spcPts val="0"/>
              </a:spcAft>
            </a:pPr>
            <a:endParaRPr lang="en-US" sz="3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endParaRPr lang="en-US" sz="3600" dirty="0" smtClean="0">
              <a:latin typeface="+mn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52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Estimating bigram probabilities</a:t>
            </a:r>
          </a:p>
        </p:txBody>
      </p:sp>
      <p:sp>
        <p:nvSpPr>
          <p:cNvPr id="79878" name="Rectangle 3"/>
          <p:cNvSpPr>
            <a:spLocks noGrp="1" noChangeArrowheads="1"/>
          </p:cNvSpPr>
          <p:nvPr>
            <p:ph idx="1"/>
          </p:nvPr>
        </p:nvSpPr>
        <p:spPr>
          <a:xfrm>
            <a:off x="456129" y="1628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Estimating the probability as the relative frequency is the </a:t>
            </a:r>
            <a:r>
              <a:rPr lang="en-US" sz="2400" i="1" dirty="0"/>
              <a:t>maximum likelihood estimate</a:t>
            </a:r>
            <a:r>
              <a:rPr lang="en-US" sz="2400" dirty="0"/>
              <a:t> (or </a:t>
            </a:r>
            <a:r>
              <a:rPr lang="en-US" sz="2400" i="1" dirty="0"/>
              <a:t>MLE</a:t>
            </a:r>
            <a:r>
              <a:rPr lang="en-US" sz="2400" dirty="0"/>
              <a:t> ), because this value makes the observed data maximally likely</a:t>
            </a:r>
            <a:endParaRPr lang="en-US" sz="2400" dirty="0" smtClean="0">
              <a:latin typeface="Calibri" charset="0"/>
            </a:endParaRPr>
          </a:p>
          <a:p>
            <a:pPr eaLnBrk="1" hangingPunct="1"/>
            <a:r>
              <a:rPr lang="en-US" sz="2400" dirty="0" smtClean="0">
                <a:latin typeface="Calibri" charset="0"/>
              </a:rPr>
              <a:t>The </a:t>
            </a:r>
            <a:r>
              <a:rPr lang="en-US" sz="2400" dirty="0">
                <a:latin typeface="Calibri" charset="0"/>
              </a:rPr>
              <a:t>Maximum Likelihood Estimate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043098"/>
              </p:ext>
            </p:extLst>
          </p:nvPr>
        </p:nvGraphicFramePr>
        <p:xfrm>
          <a:off x="1866900" y="3218603"/>
          <a:ext cx="5410200" cy="1253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6" name="Equation" r:id="rId4" imgW="1752600" imgH="406400" progId="Equation.3">
                  <p:embed/>
                </p:oleObj>
              </mc:Choice>
              <mc:Fallback>
                <p:oleObj name="Equation" r:id="rId4" imgW="1752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3218603"/>
                        <a:ext cx="5410200" cy="12537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2109964" y="4672383"/>
          <a:ext cx="4587816" cy="1253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7" name="Equation" r:id="rId6" imgW="1485900" imgH="406400" progId="Equation.3">
                  <p:embed/>
                </p:oleObj>
              </mc:Choice>
              <mc:Fallback>
                <p:oleObj name="Equation" r:id="rId6" imgW="14859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964" y="4672383"/>
                        <a:ext cx="4587816" cy="12537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874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348" y="188640"/>
            <a:ext cx="7391400" cy="689372"/>
          </a:xfrm>
        </p:spPr>
        <p:txBody>
          <a:bodyPr/>
          <a:lstStyle/>
          <a:p>
            <a:pPr eaLnBrk="1" hangingPunct="1"/>
            <a:r>
              <a:rPr lang="en-US" dirty="0"/>
              <a:t>An example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>
          <a:xfrm>
            <a:off x="3886200" y="2209800"/>
            <a:ext cx="5410200" cy="1524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sz="2400" dirty="0">
                <a:latin typeface="Calibri" charset="0"/>
              </a:rPr>
              <a:t>&lt;s&gt; I am Sam &lt;/s&gt;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sz="2400" dirty="0">
                <a:latin typeface="Calibri" charset="0"/>
              </a:rPr>
              <a:t>&lt;s&gt; Sam I am &lt;/s&gt;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sz="2400" dirty="0">
                <a:latin typeface="Calibri" charset="0"/>
              </a:rPr>
              <a:t>&lt;s&gt; I do not like green eggs and ham &lt;/s&gt;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</p:txBody>
      </p:sp>
      <p:pic>
        <p:nvPicPr>
          <p:cNvPr id="6" name="Picture 7" descr="sam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8637" y="4149080"/>
            <a:ext cx="8763000" cy="95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152400" y="2410945"/>
          <a:ext cx="3429000" cy="937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4" name="Equation" r:id="rId5" imgW="1485900" imgH="406400" progId="Equation.3">
                  <p:embed/>
                </p:oleObj>
              </mc:Choice>
              <mc:Fallback>
                <p:oleObj name="Equation" r:id="rId5" imgW="14859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410945"/>
                        <a:ext cx="3429000" cy="9370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6751080" y="402732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41720" y="40179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299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Evaluation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                            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Evaluation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743075"/>
            <a:ext cx="53625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good is our model?</a:t>
            </a:r>
            <a:endParaRPr lang="en-US" dirty="0"/>
          </a:p>
        </p:txBody>
      </p:sp>
      <p:sp>
        <p:nvSpPr>
          <p:cNvPr id="131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Does our language model prefer good sentences to bad ones?</a:t>
            </a:r>
          </a:p>
          <a:p>
            <a:pPr lvl="1"/>
            <a:r>
              <a:rPr lang="en-US" dirty="0" smtClean="0"/>
              <a:t>Assign higher probability to “</a:t>
            </a:r>
            <a:r>
              <a:rPr lang="en-US" altLang="ja-JP" dirty="0" smtClean="0"/>
              <a:t>real” or “frequently observed” sentences </a:t>
            </a:r>
          </a:p>
          <a:p>
            <a:pPr lvl="2"/>
            <a:r>
              <a:rPr lang="en-US" altLang="ja-JP" dirty="0" smtClean="0"/>
              <a:t>Than “ungrammatical” or “rarely observed” sentences?</a:t>
            </a:r>
          </a:p>
          <a:p>
            <a:r>
              <a:rPr lang="en-US" dirty="0" smtClean="0"/>
              <a:t>We train parameters of our model on a </a:t>
            </a:r>
            <a:r>
              <a:rPr lang="en-US" b="1" dirty="0" smtClean="0">
                <a:solidFill>
                  <a:srgbClr val="008000"/>
                </a:solidFill>
              </a:rPr>
              <a:t>training set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test the model’s performance on data we haven’t seen.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>
                <a:solidFill>
                  <a:srgbClr val="008000"/>
                </a:solidFill>
              </a:rPr>
              <a:t>test set </a:t>
            </a:r>
            <a:r>
              <a:rPr lang="en-US" dirty="0" smtClean="0"/>
              <a:t>is an unseen dataset that is different from our training set, totally unused.</a:t>
            </a:r>
          </a:p>
          <a:p>
            <a:pPr lvl="1"/>
            <a:r>
              <a:rPr lang="en-US" dirty="0" smtClean="0"/>
              <a:t>An </a:t>
            </a:r>
            <a:r>
              <a:rPr lang="en-US" b="1" dirty="0" smtClean="0">
                <a:solidFill>
                  <a:srgbClr val="008000"/>
                </a:solidFill>
              </a:rPr>
              <a:t>evaluation metric </a:t>
            </a:r>
            <a:r>
              <a:rPr lang="en-US" dirty="0" smtClean="0"/>
              <a:t>tells us how well our model does on the test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07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Experimental setup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48518"/>
            <a:ext cx="8229600" cy="422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2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Example1: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1484784"/>
            <a:ext cx="7704856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9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Extrinsic evaluation of N-gram models</a:t>
            </a:r>
            <a:endParaRPr lang="en-US" dirty="0"/>
          </a:p>
        </p:txBody>
      </p:sp>
      <p:sp>
        <p:nvSpPr>
          <p:cNvPr id="133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Best evaluation for comparing models A and B</a:t>
            </a:r>
          </a:p>
          <a:p>
            <a:pPr lvl="1"/>
            <a:r>
              <a:rPr lang="en-US" sz="2400" dirty="0"/>
              <a:t>Put each model in a task</a:t>
            </a:r>
          </a:p>
          <a:p>
            <a:pPr lvl="2"/>
            <a:r>
              <a:rPr lang="en-US" dirty="0"/>
              <a:t> spelling corrector, speech recognizer, MT system</a:t>
            </a:r>
          </a:p>
          <a:p>
            <a:pPr lvl="1"/>
            <a:r>
              <a:rPr lang="en-US" sz="2400" dirty="0"/>
              <a:t>Run the task, get an accuracy for A and for B</a:t>
            </a:r>
          </a:p>
          <a:p>
            <a:pPr lvl="2"/>
            <a:r>
              <a:rPr lang="en-US" dirty="0"/>
              <a:t>How many misspelled words corrected properly</a:t>
            </a:r>
          </a:p>
          <a:p>
            <a:pPr lvl="2"/>
            <a:r>
              <a:rPr lang="en-US" dirty="0"/>
              <a:t>How many words translated correctly</a:t>
            </a:r>
          </a:p>
          <a:p>
            <a:pPr lvl="1"/>
            <a:r>
              <a:rPr lang="en-US" sz="2400" dirty="0"/>
              <a:t>Compare accuracy for A and B</a:t>
            </a:r>
          </a:p>
        </p:txBody>
      </p:sp>
    </p:spTree>
    <p:extLst>
      <p:ext uri="{BB962C8B-B14F-4D97-AF65-F5344CB8AC3E}">
        <p14:creationId xmlns:p14="http://schemas.microsoft.com/office/powerpoint/2010/main" val="429067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Difficulty of extrinsic (in-vivo) evaluation of  N-gram models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</a:rPr>
              <a:t>Extrinsic evaluation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Time-consuming; can take days or </a:t>
            </a:r>
            <a:r>
              <a:rPr lang="en-US" sz="2400" dirty="0" smtClean="0">
                <a:latin typeface="Calibri" charset="0"/>
              </a:rPr>
              <a:t>weeks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cs typeface="Calibri"/>
              </a:rPr>
              <a:t>Bad approximation </a:t>
            </a:r>
          </a:p>
          <a:p>
            <a:pPr lvl="2">
              <a:lnSpc>
                <a:spcPct val="90000"/>
              </a:lnSpc>
            </a:pPr>
            <a:r>
              <a:rPr lang="en-US" dirty="0">
                <a:cs typeface="Calibri"/>
              </a:rPr>
              <a:t>unless the test data looks </a:t>
            </a:r>
            <a:r>
              <a:rPr lang="en-US" b="1" dirty="0">
                <a:cs typeface="Calibri"/>
              </a:rPr>
              <a:t>just</a:t>
            </a:r>
            <a:r>
              <a:rPr lang="en-US" dirty="0">
                <a:cs typeface="Calibri"/>
              </a:rPr>
              <a:t> like the training data</a:t>
            </a:r>
          </a:p>
          <a:p>
            <a:pPr lvl="2">
              <a:lnSpc>
                <a:spcPct val="90000"/>
              </a:lnSpc>
            </a:pPr>
            <a:r>
              <a:rPr lang="en-US" dirty="0">
                <a:cs typeface="Calibri"/>
              </a:rPr>
              <a:t>So </a:t>
            </a:r>
            <a:r>
              <a:rPr lang="en-US" b="1" dirty="0">
                <a:cs typeface="Calibri"/>
              </a:rPr>
              <a:t>generally only useful in pilot </a:t>
            </a:r>
            <a:r>
              <a:rPr lang="en-US" b="1" dirty="0" smtClean="0">
                <a:cs typeface="Calibri"/>
              </a:rPr>
              <a:t>experiments</a:t>
            </a:r>
            <a:endParaRPr lang="en-US" sz="2400" dirty="0">
              <a:latin typeface="Calibri" charset="0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400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</a:rPr>
              <a:t>So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Sometimes use </a:t>
            </a:r>
            <a:r>
              <a:rPr lang="en-US" sz="2400" b="1" dirty="0">
                <a:solidFill>
                  <a:srgbClr val="A50021"/>
                </a:solidFill>
                <a:latin typeface="Calibri"/>
                <a:cs typeface="Calibri"/>
              </a:rPr>
              <a:t>intrinsic</a:t>
            </a:r>
            <a:r>
              <a:rPr lang="en-US" sz="2400" dirty="0">
                <a:latin typeface="Calibri"/>
                <a:cs typeface="Calibri"/>
              </a:rPr>
              <a:t> evaluation: </a:t>
            </a:r>
            <a:r>
              <a:rPr lang="en-US" sz="2400" b="1" dirty="0" smtClean="0">
                <a:latin typeface="Calibri"/>
                <a:cs typeface="Calibri"/>
              </a:rPr>
              <a:t>perplexity</a:t>
            </a:r>
            <a:endParaRPr lang="en-US" sz="24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293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19075"/>
            <a:ext cx="7467600" cy="742950"/>
          </a:xfrm>
        </p:spPr>
        <p:txBody>
          <a:bodyPr/>
          <a:lstStyle/>
          <a:p>
            <a:r>
              <a:rPr lang="en-US" dirty="0" smtClean="0"/>
              <a:t>Intuition of Perplexity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latin typeface="Calibri"/>
                <a:ea typeface="ＭＳ Ｐゴシック" charset="0"/>
                <a:cs typeface="Calibri"/>
              </a:rPr>
              <a:t>The Shannon Game: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/>
                <a:ea typeface="ＭＳ Ｐゴシック" charset="0"/>
                <a:cs typeface="Calibri"/>
              </a:rPr>
              <a:t>How well can we predict the next word?</a:t>
            </a:r>
          </a:p>
          <a:p>
            <a:pPr lvl="1">
              <a:lnSpc>
                <a:spcPct val="90000"/>
              </a:lnSpc>
            </a:pP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ea typeface="ＭＳ Ｐゴシック" charset="0"/>
                <a:cs typeface="Calibri"/>
              </a:rPr>
              <a:t>I always order pizza with cheese and…. </a:t>
            </a:r>
            <a:endParaRPr lang="en-US" sz="2400" dirty="0">
              <a:solidFill>
                <a:srgbClr val="FF0000"/>
              </a:solidFill>
              <a:latin typeface="Calibri"/>
              <a:ea typeface="ＭＳ Ｐゴシック" charset="0"/>
              <a:cs typeface="Calibri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ea typeface="ＭＳ Ｐゴシック" charset="0"/>
                <a:cs typeface="Calibri"/>
              </a:rPr>
              <a:t>The president of India is……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ea typeface="ＭＳ Ｐゴシック" charset="0"/>
                <a:cs typeface="Calibri"/>
              </a:rPr>
              <a:t>I wrote a ……</a:t>
            </a:r>
            <a:endParaRPr lang="en-US" sz="2400" dirty="0">
              <a:solidFill>
                <a:srgbClr val="FF0000"/>
              </a:solidFill>
              <a:latin typeface="Calibri"/>
              <a:ea typeface="ＭＳ Ｐゴシック" charset="0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/>
                <a:ea typeface="ＭＳ Ｐゴシック" charset="0"/>
                <a:cs typeface="Calibri"/>
              </a:rPr>
              <a:t>Unigrams are terrible at this game.  (Why?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A better model of a text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 is one which assigns a higher probability to the word that actually occurs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endParaRPr lang="en-US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096000" y="2133600"/>
            <a:ext cx="1828800" cy="2554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/>
              <a:t>mushrooms 0.1</a:t>
            </a:r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pepperoni 0.1</a:t>
            </a:r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anchovies 0.01</a:t>
            </a:r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….</a:t>
            </a:r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fried rice 0.0001</a:t>
            </a:r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….</a:t>
            </a:r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and 1e-100</a:t>
            </a:r>
          </a:p>
        </p:txBody>
      </p:sp>
      <p:sp>
        <p:nvSpPr>
          <p:cNvPr id="8" name="AutoShape 7"/>
          <p:cNvSpPr>
            <a:spLocks/>
          </p:cNvSpPr>
          <p:nvPr/>
        </p:nvSpPr>
        <p:spPr bwMode="auto">
          <a:xfrm>
            <a:off x="5791200" y="2209800"/>
            <a:ext cx="304800" cy="2362200"/>
          </a:xfrm>
          <a:prstGeom prst="leftBrace">
            <a:avLst>
              <a:gd name="adj1" fmla="val 75000"/>
              <a:gd name="adj2" fmla="val 3935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3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86608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/>
              <a:t>Perplexity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857506"/>
            <a:ext cx="4267200" cy="313925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alibri" charset="0"/>
              </a:rPr>
              <a:t>Perplexity is the inverse probability of the test set, normalized by the number of words:</a:t>
            </a:r>
          </a:p>
          <a:p>
            <a:pPr eaLnBrk="1" hangingPunct="1"/>
            <a:endParaRPr lang="en-US" sz="2000" dirty="0">
              <a:latin typeface="Calibri" charset="0"/>
            </a:endParaRPr>
          </a:p>
          <a:p>
            <a:pPr marL="0" indent="0">
              <a:buNone/>
            </a:pPr>
            <a:r>
              <a:rPr lang="en-US" sz="2000" dirty="0">
                <a:latin typeface="Calibri" charset="0"/>
              </a:rPr>
              <a:t>                                               Chain rule:</a:t>
            </a:r>
          </a:p>
          <a:p>
            <a:pPr marL="0" indent="0">
              <a:buNone/>
            </a:pPr>
            <a:endParaRPr lang="en-US" sz="2000" dirty="0">
              <a:latin typeface="Calibri" charset="0"/>
            </a:endParaRPr>
          </a:p>
          <a:p>
            <a:pPr marL="0" indent="0">
              <a:buNone/>
            </a:pPr>
            <a:r>
              <a:rPr lang="en-US" sz="2000" dirty="0">
                <a:latin typeface="Calibri" charset="0"/>
              </a:rPr>
              <a:t>                                              For bigrams:</a:t>
            </a:r>
          </a:p>
        </p:txBody>
      </p:sp>
      <p:pic>
        <p:nvPicPr>
          <p:cNvPr id="137221" name="Picture 5" descr="pp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92140" y="4038601"/>
            <a:ext cx="253746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222" name="Picture 6" descr="pp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3186" y="4953000"/>
            <a:ext cx="2249424" cy="725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04801" y="5626470"/>
            <a:ext cx="697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/>
                <a:cs typeface="Calibri"/>
              </a:rPr>
              <a:t>Minimizing perplexity is the same as maximizing probability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74960" y="1409901"/>
            <a:ext cx="7848600" cy="7375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alibri" charset="0"/>
              </a:rPr>
              <a:t>The best language model is one that best predicts an unseen test set</a:t>
            </a:r>
          </a:p>
          <a:p>
            <a:pPr lvl="1"/>
            <a:r>
              <a:rPr lang="en-US" sz="2400" dirty="0">
                <a:latin typeface="Calibri" charset="0"/>
              </a:rPr>
              <a:t>Gives the highest P(sentence)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5361811" y="2438400"/>
          <a:ext cx="2740269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1" name="Equation" r:id="rId6" imgW="2159000" imgH="1320800" progId="Equation.3">
                  <p:embed/>
                </p:oleObj>
              </mc:Choice>
              <mc:Fallback>
                <p:oleObj name="Equation" r:id="rId6" imgW="2159000" imgH="1320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61811" y="2438400"/>
                        <a:ext cx="2740269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6822360" y="526860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3000" y="52592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604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6336704" cy="850106"/>
          </a:xfrm>
        </p:spPr>
        <p:txBody>
          <a:bodyPr>
            <a:normAutofit/>
          </a:bodyPr>
          <a:lstStyle/>
          <a:p>
            <a:r>
              <a:rPr lang="en-IN" dirty="0" smtClean="0"/>
              <a:t>Session#2 – N gram Language model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4056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IN" dirty="0" smtClean="0"/>
              <a:t>Human word Prediction</a:t>
            </a:r>
          </a:p>
          <a:p>
            <a:pPr lvl="0"/>
            <a:r>
              <a:rPr lang="en-IN" dirty="0" smtClean="0"/>
              <a:t>Language </a:t>
            </a:r>
            <a:r>
              <a:rPr lang="en-IN" dirty="0"/>
              <a:t>Models </a:t>
            </a:r>
            <a:endParaRPr lang="en-IN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IN" dirty="0"/>
              <a:t> </a:t>
            </a:r>
            <a:r>
              <a:rPr lang="en-IN" dirty="0" smtClean="0"/>
              <a:t>  What is language model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dirty="0" smtClean="0"/>
              <a:t>   Why language models</a:t>
            </a:r>
          </a:p>
          <a:p>
            <a:r>
              <a:rPr lang="en-IN" dirty="0"/>
              <a:t> </a:t>
            </a:r>
            <a:r>
              <a:rPr lang="en-IN" dirty="0" smtClean="0"/>
              <a:t>N-gram language models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dirty="0"/>
              <a:t> </a:t>
            </a:r>
            <a:r>
              <a:rPr lang="en-IN" dirty="0" smtClean="0"/>
              <a:t>  </a:t>
            </a:r>
            <a:r>
              <a:rPr lang="en-IN" dirty="0" err="1" smtClean="0"/>
              <a:t>Uni</a:t>
            </a:r>
            <a:r>
              <a:rPr lang="en-IN" dirty="0" smtClean="0"/>
              <a:t>-gram , bi-gram and N-gram</a:t>
            </a:r>
          </a:p>
          <a:p>
            <a:r>
              <a:rPr lang="en-IN" dirty="0" smtClean="0"/>
              <a:t>Evaluation of Language models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dirty="0"/>
              <a:t> </a:t>
            </a:r>
            <a:r>
              <a:rPr lang="en-IN" dirty="0" smtClean="0"/>
              <a:t>  Perplexity</a:t>
            </a:r>
            <a:endParaRPr lang="en-IN" dirty="0"/>
          </a:p>
          <a:p>
            <a:pPr lvl="0"/>
            <a:r>
              <a:rPr lang="en-IN" dirty="0" smtClean="0"/>
              <a:t>Smoothing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dirty="0"/>
              <a:t> </a:t>
            </a:r>
            <a:r>
              <a:rPr lang="en-IN" dirty="0" smtClean="0"/>
              <a:t>  Laplace smoothing</a:t>
            </a:r>
            <a:endParaRPr lang="en-IN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IN" dirty="0" smtClean="0"/>
              <a:t>Interpolation and Back off</a:t>
            </a:r>
            <a:endParaRPr lang="en-IN" dirty="0"/>
          </a:p>
          <a:p>
            <a:pPr marL="0" lvl="0" indent="0">
              <a:buNone/>
            </a:pPr>
            <a:r>
              <a:rPr lang="en-IN" dirty="0" smtClean="0"/>
              <a:t>     </a:t>
            </a:r>
            <a:endParaRPr lang="en-IN" dirty="0"/>
          </a:p>
          <a:p>
            <a:pPr marL="0" indent="0">
              <a:buNone/>
            </a:pPr>
            <a:endParaRPr lang="de-DE" dirty="0"/>
          </a:p>
          <a:p>
            <a:pPr>
              <a:buFont typeface="Wingdings" pitchFamily="2" charset="2"/>
              <a:buChar char="q"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55675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Perplexity as branching factor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Suppose </a:t>
            </a:r>
            <a:r>
              <a:rPr lang="en-US" sz="2000" dirty="0"/>
              <a:t>we have vocabulary ok k word, and our model assigns probability 1/k to each word. for a sentence consisting of N random words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>
              <a:latin typeface="Calibri" charset="0"/>
            </a:endParaRPr>
          </a:p>
          <a:p>
            <a:pPr marL="0" indent="0">
              <a:buNone/>
            </a:pPr>
            <a:endParaRPr lang="en-US" sz="2000" dirty="0" smtClean="0">
              <a:latin typeface="Calibri" charset="0"/>
            </a:endParaRPr>
          </a:p>
          <a:p>
            <a:pPr marL="0" indent="0">
              <a:buNone/>
            </a:pPr>
            <a:endParaRPr lang="en-US" sz="2000" dirty="0">
              <a:latin typeface="Calibri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alibri" charset="0"/>
              </a:rPr>
              <a:t>Let’s </a:t>
            </a:r>
            <a:r>
              <a:rPr lang="en-US" sz="2000" dirty="0">
                <a:latin typeface="Calibri" charset="0"/>
              </a:rPr>
              <a:t>suppose a sentence consisting of random digits</a:t>
            </a:r>
          </a:p>
          <a:p>
            <a:pPr eaLnBrk="1" hangingPunct="1"/>
            <a:r>
              <a:rPr lang="en-US" sz="2000" dirty="0" smtClean="0">
                <a:latin typeface="Calibri" charset="0"/>
              </a:rPr>
              <a:t>What </a:t>
            </a:r>
            <a:r>
              <a:rPr lang="en-US" sz="2000" dirty="0" smtClean="0">
                <a:latin typeface="Calibri" charset="0"/>
              </a:rPr>
              <a:t>is the perplexity of this sentence according to a model that assign P=1/10 to each digit?</a:t>
            </a:r>
          </a:p>
        </p:txBody>
      </p:sp>
      <p:pic>
        <p:nvPicPr>
          <p:cNvPr id="141316" name="Picture 4" descr="per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22498" y="4491971"/>
            <a:ext cx="2894844" cy="207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387" y="2198539"/>
            <a:ext cx="5229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9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Example1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484784"/>
            <a:ext cx="5210175" cy="2638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4125166"/>
            <a:ext cx="5210175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18" y="4582366"/>
            <a:ext cx="5210176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7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Example2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412776"/>
            <a:ext cx="4219153" cy="2952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700808"/>
            <a:ext cx="319087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Corpora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1988840"/>
            <a:ext cx="6984776" cy="414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12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Lower perplexity = better model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3" eaLnBrk="1" hangingPunct="1">
              <a:buFont typeface="Wingdings" charset="2"/>
              <a:buNone/>
            </a:pPr>
            <a:endParaRPr lang="en-US" dirty="0">
              <a:latin typeface="Calibri" charset="0"/>
            </a:endParaRPr>
          </a:p>
          <a:p>
            <a:pPr eaLnBrk="1" hangingPunct="1"/>
            <a:r>
              <a:rPr lang="en-US" sz="2800" dirty="0">
                <a:latin typeface="Calibri" charset="0"/>
              </a:rPr>
              <a:t>Training 38 million words, test 1.5 million words, WSJ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685800" y="3505200"/>
          <a:ext cx="739140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50"/>
                <a:gridCol w="1847850"/>
                <a:gridCol w="1847850"/>
                <a:gridCol w="1847850"/>
              </a:tblGrid>
              <a:tr h="99060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N-gram Order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Unigram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Bigram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Trigram</a:t>
                      </a:r>
                      <a:endParaRPr lang="en-US" sz="3200" dirty="0"/>
                    </a:p>
                  </a:txBody>
                  <a:tcPr/>
                </a:tc>
              </a:tr>
              <a:tr h="99060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Perplexity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962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170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109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60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Generalization and Zeros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140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perils of </a:t>
            </a:r>
            <a:r>
              <a:rPr lang="en-US" dirty="0"/>
              <a:t>overfitting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Calibri" charset="0"/>
              </a:rPr>
              <a:t>N-grams only work well for word prediction if the test corpus looks like the training corpus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In real life, it often doesn’t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We need to train robust models that generalize!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One kind of generalization: Zeros!</a:t>
            </a:r>
          </a:p>
          <a:p>
            <a:pPr lvl="2"/>
            <a:r>
              <a:rPr lang="en-US" sz="2800" dirty="0">
                <a:latin typeface="Calibri" charset="0"/>
              </a:rPr>
              <a:t>Things that don’t ever occur in the training set</a:t>
            </a:r>
          </a:p>
          <a:p>
            <a:pPr lvl="3"/>
            <a:r>
              <a:rPr lang="en-US" sz="2800" dirty="0">
                <a:latin typeface="Calibri" charset="0"/>
              </a:rPr>
              <a:t>But occur in the test set</a:t>
            </a:r>
          </a:p>
        </p:txBody>
      </p:sp>
    </p:spTree>
    <p:extLst>
      <p:ext uri="{BB962C8B-B14F-4D97-AF65-F5344CB8AC3E}">
        <p14:creationId xmlns:p14="http://schemas.microsoft.com/office/powerpoint/2010/main" val="351306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32656"/>
            <a:ext cx="8299648" cy="1400894"/>
          </a:xfrm>
        </p:spPr>
        <p:txBody>
          <a:bodyPr/>
          <a:lstStyle/>
          <a:p>
            <a:pPr eaLnBrk="1" hangingPunct="1"/>
            <a:r>
              <a:rPr lang="en-US" sz="3600" dirty="0" smtClean="0">
                <a:latin typeface="Arial" charset="0"/>
                <a:ea typeface="ＭＳ Ｐゴシック" charset="0"/>
                <a:cs typeface="ＭＳ Ｐゴシック" charset="0"/>
              </a:rPr>
              <a:t>Problems with simple MLE estimations</a:t>
            </a:r>
            <a:endParaRPr lang="en-US" sz="3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4514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997140"/>
            <a:ext cx="5105400" cy="4038600"/>
          </a:xfrm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en-US" dirty="0">
                <a:latin typeface="Calibri"/>
                <a:ea typeface="ＭＳ Ｐゴシック" charset="0"/>
                <a:cs typeface="Calibri"/>
              </a:rPr>
              <a:t>Training set: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3200" dirty="0">
                <a:latin typeface="Calibri"/>
                <a:ea typeface="ＭＳ Ｐゴシック" charset="0"/>
                <a:cs typeface="Calibri"/>
              </a:rPr>
              <a:t>… denied the allegations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3200" dirty="0">
                <a:latin typeface="Calibri"/>
                <a:ea typeface="ＭＳ Ｐゴシック" charset="0"/>
                <a:cs typeface="Calibri"/>
              </a:rPr>
              <a:t>… denied the reports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3200" dirty="0">
                <a:latin typeface="Calibri"/>
                <a:ea typeface="ＭＳ Ｐゴシック" charset="0"/>
                <a:cs typeface="Calibri"/>
              </a:rPr>
              <a:t>… denied the claims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3200" dirty="0">
                <a:latin typeface="Calibri"/>
                <a:ea typeface="ＭＳ Ｐゴシック" charset="0"/>
                <a:cs typeface="Calibri"/>
              </a:rPr>
              <a:t>… denied the request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n-US" sz="3200" dirty="0">
              <a:latin typeface="Calibri"/>
              <a:ea typeface="ＭＳ Ｐゴシック" charset="0"/>
              <a:cs typeface="Calibri"/>
            </a:endParaRP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3200" dirty="0">
                <a:latin typeface="Calibri"/>
                <a:ea typeface="ＭＳ Ｐゴシック" charset="0"/>
                <a:cs typeface="Calibri"/>
              </a:rPr>
              <a:t>P(“offer” | denied the) = 0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  <a:buFont typeface="Wingdings" charset="0"/>
              <a:buNone/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758267" y="1981200"/>
            <a:ext cx="4419600" cy="4038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3200" dirty="0">
                <a:latin typeface="Calibri"/>
                <a:ea typeface="ＭＳ Ｐゴシック" charset="0"/>
                <a:cs typeface="Calibri"/>
              </a:rPr>
              <a:t>Test set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3200" dirty="0">
                <a:latin typeface="Calibri"/>
                <a:ea typeface="ＭＳ Ｐゴシック" charset="0"/>
                <a:cs typeface="Calibri"/>
              </a:rPr>
              <a:t>… denied the offer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3200" dirty="0">
                <a:latin typeface="Calibri"/>
                <a:ea typeface="ＭＳ Ｐゴシック" charset="0"/>
                <a:cs typeface="Calibri"/>
              </a:rPr>
              <a:t>… denied the loan</a:t>
            </a:r>
          </a:p>
        </p:txBody>
      </p:sp>
    </p:spTree>
    <p:extLst>
      <p:ext uri="{BB962C8B-B14F-4D97-AF65-F5344CB8AC3E}">
        <p14:creationId xmlns:p14="http://schemas.microsoft.com/office/powerpoint/2010/main" val="184363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 build="p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 probability bigrams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Bigrams with zero probability</a:t>
            </a:r>
          </a:p>
          <a:p>
            <a:pPr lvl="1"/>
            <a:r>
              <a:rPr lang="en-US" dirty="0" smtClean="0"/>
              <a:t>mean that we will assign 0 probability to the test set!</a:t>
            </a:r>
          </a:p>
          <a:p>
            <a:r>
              <a:rPr lang="en-US" dirty="0" smtClean="0"/>
              <a:t>And hence we cannot compute perplexity (can’t divide by 0)!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822280" y="1080360"/>
              <a:ext cx="732600" cy="205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2920" y="1071000"/>
                <a:ext cx="751320" cy="22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53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7162800" cy="968440"/>
          </a:xfrm>
        </p:spPr>
        <p:txBody>
          <a:bodyPr/>
          <a:lstStyle/>
          <a:p>
            <a:pPr eaLnBrk="1" hangingPunct="1"/>
            <a:r>
              <a:rPr lang="en-US" dirty="0" smtClean="0"/>
              <a:t>Laplace Smoothing(Add 1 smoothing)</a:t>
            </a:r>
            <a:endParaRPr lang="en-US" dirty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>
                <a:latin typeface="Calibri" charset="0"/>
              </a:rPr>
              <a:t>Pretend </a:t>
            </a:r>
            <a:r>
              <a:rPr lang="en-US" sz="2800" dirty="0">
                <a:latin typeface="Calibri" charset="0"/>
              </a:rPr>
              <a:t>we saw each word one more time than we did</a:t>
            </a:r>
          </a:p>
          <a:p>
            <a:pPr eaLnBrk="1" hangingPunct="1"/>
            <a:r>
              <a:rPr lang="en-US" sz="2800" dirty="0">
                <a:latin typeface="Calibri" charset="0"/>
              </a:rPr>
              <a:t>Just add one to all the counts!</a:t>
            </a:r>
          </a:p>
          <a:p>
            <a:pPr eaLnBrk="1" hangingPunct="1"/>
            <a:endParaRPr lang="en-US" sz="2800" dirty="0">
              <a:latin typeface="Calibri" charset="0"/>
            </a:endParaRPr>
          </a:p>
          <a:p>
            <a:pPr eaLnBrk="1" hangingPunct="1"/>
            <a:r>
              <a:rPr lang="en-US" sz="2800" dirty="0">
                <a:latin typeface="Calibri" charset="0"/>
              </a:rPr>
              <a:t>MLE estimate:</a:t>
            </a:r>
          </a:p>
          <a:p>
            <a:pPr eaLnBrk="1" hangingPunct="1"/>
            <a:endParaRPr lang="en-US" sz="2800" dirty="0">
              <a:latin typeface="Calibri" charset="0"/>
            </a:endParaRPr>
          </a:p>
          <a:p>
            <a:pPr eaLnBrk="1" hangingPunct="1"/>
            <a:r>
              <a:rPr lang="en-US" sz="2800" dirty="0">
                <a:latin typeface="Calibri" charset="0"/>
              </a:rPr>
              <a:t>Add-1 estimate:</a:t>
            </a:r>
          </a:p>
          <a:p>
            <a:pPr eaLnBrk="1" hangingPunct="1"/>
            <a:endParaRPr lang="en-US" sz="2800" dirty="0">
              <a:latin typeface="Calibri" charset="0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4038600" y="3729038"/>
          <a:ext cx="3721100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8" name="Equation" r:id="rId4" imgW="1612900" imgH="431800" progId="Equation.3">
                  <p:embed/>
                </p:oleObj>
              </mc:Choice>
              <mc:Fallback>
                <p:oleObj name="Equation" r:id="rId4" imgW="1612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729038"/>
                        <a:ext cx="3721100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/>
          </p:nvPr>
        </p:nvGraphicFramePr>
        <p:xfrm>
          <a:off x="3921125" y="4948238"/>
          <a:ext cx="4249738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9" name="Equation" r:id="rId6" imgW="1841500" imgH="431800" progId="Equation.3">
                  <p:embed/>
                </p:oleObj>
              </mc:Choice>
              <mc:Fallback>
                <p:oleObj name="Equation" r:id="rId6" imgW="1841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125" y="4948238"/>
                        <a:ext cx="4249738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381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Human word Prediction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 smtClean="0"/>
              <a:t>We may have ability to predict future words in an utterance .</a:t>
            </a:r>
          </a:p>
          <a:p>
            <a:r>
              <a:rPr lang="en-IN" dirty="0" smtClean="0"/>
              <a:t>How?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 Based on domain knowledge </a:t>
            </a:r>
          </a:p>
          <a:p>
            <a:pPr marL="0" indent="0">
              <a:buNone/>
            </a:pPr>
            <a:r>
              <a:rPr lang="en-IN" dirty="0" smtClean="0"/>
              <a:t>              </a:t>
            </a:r>
            <a:r>
              <a:rPr lang="en-IN" dirty="0" smtClean="0">
                <a:solidFill>
                  <a:srgbClr val="FF0000"/>
                </a:solidFill>
              </a:rPr>
              <a:t>red</a:t>
            </a:r>
            <a:r>
              <a:rPr lang="en-IN" dirty="0" smtClean="0"/>
              <a:t> </a:t>
            </a:r>
            <a:r>
              <a:rPr lang="en-IN" dirty="0" smtClean="0">
                <a:solidFill>
                  <a:srgbClr val="FF0000"/>
                </a:solidFill>
              </a:rPr>
              <a:t>blood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</a:t>
            </a:r>
            <a:r>
              <a:rPr lang="en-IN" dirty="0" smtClean="0"/>
              <a:t>Based on syntactic knowledge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</a:t>
            </a:r>
            <a:r>
              <a:rPr lang="en-IN" dirty="0" smtClean="0">
                <a:solidFill>
                  <a:srgbClr val="FF0000"/>
                </a:solidFill>
              </a:rPr>
              <a:t>the &lt;</a:t>
            </a:r>
            <a:r>
              <a:rPr lang="en-IN" dirty="0" err="1" smtClean="0">
                <a:solidFill>
                  <a:srgbClr val="FF0000"/>
                </a:solidFill>
              </a:rPr>
              <a:t>adj</a:t>
            </a:r>
            <a:r>
              <a:rPr lang="en-IN" dirty="0" smtClean="0">
                <a:solidFill>
                  <a:srgbClr val="FF0000"/>
                </a:solidFill>
              </a:rPr>
              <a:t>/noun&gt;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 Based on Lexical knowledge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</a:t>
            </a:r>
            <a:r>
              <a:rPr lang="en-IN" dirty="0" smtClean="0">
                <a:solidFill>
                  <a:srgbClr val="FF0000"/>
                </a:solidFill>
              </a:rPr>
              <a:t>baked &lt;potato&gt;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27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28035"/>
            <a:ext cx="8229600" cy="407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91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68742"/>
            <a:ext cx="8229600" cy="398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81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After Add-1 smoothing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542" y="1600200"/>
            <a:ext cx="787691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22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Berkeley Restaurant Project corpus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56" y="1675971"/>
            <a:ext cx="8424936" cy="477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9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Raw Bigram Counts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30522"/>
            <a:ext cx="8229600" cy="326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6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Converting to probabilities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00200"/>
            <a:ext cx="8928992" cy="47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0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Contd</a:t>
            </a:r>
            <a:r>
              <a:rPr lang="en-IN" dirty="0" smtClean="0"/>
              <a:t>…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37075"/>
            <a:ext cx="8229600" cy="445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3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Berkeley Restaurant Corpus: Laplace smoothed bigram counts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8642"/>
            <a:ext cx="9144000" cy="506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0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Laplace-smoothed bigrams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682379"/>
            <a:ext cx="8229600" cy="42669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592" y="6165304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V=1446 in the Berkeley restaurant project corpus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360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>
          <a:xfrm>
            <a:off x="324148" y="103216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Reconstituted counts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4" descr="addone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981200"/>
            <a:ext cx="5715848" cy="1022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laplace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3183775"/>
            <a:ext cx="8534400" cy="284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addone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133600"/>
            <a:ext cx="5715848" cy="1022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5724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073" y="1600200"/>
            <a:ext cx="419585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10661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Compare with raw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bigram counts</a:t>
            </a:r>
          </a:p>
        </p:txBody>
      </p:sp>
      <p:pic>
        <p:nvPicPr>
          <p:cNvPr id="5" name="Picture 4" descr="ber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942" y="1676400"/>
            <a:ext cx="6157258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laplace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864928"/>
            <a:ext cx="6400800" cy="2135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94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Add-1 estimation is a blunt instrument</a:t>
            </a:r>
            <a:endParaRPr lang="en-US" dirty="0"/>
          </a:p>
        </p:txBody>
      </p:sp>
      <p:sp>
        <p:nvSpPr>
          <p:cNvPr id="1187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 smtClean="0">
                <a:latin typeface="Calibri" charset="0"/>
              </a:rPr>
              <a:t>So add-1 isn’t used for N-grams: </a:t>
            </a:r>
          </a:p>
          <a:p>
            <a:pPr lvl="1"/>
            <a:r>
              <a:rPr lang="en-US" sz="2000" dirty="0" smtClean="0">
                <a:latin typeface="Calibri" charset="0"/>
              </a:rPr>
              <a:t>We’ll see better methods</a:t>
            </a:r>
          </a:p>
          <a:p>
            <a:pPr eaLnBrk="1" hangingPunct="1"/>
            <a:r>
              <a:rPr lang="en-US" sz="2400" dirty="0" smtClean="0">
                <a:latin typeface="Calibri" charset="0"/>
              </a:rPr>
              <a:t>But add-1 is used to smooth other NLP models</a:t>
            </a:r>
          </a:p>
          <a:p>
            <a:pPr lvl="1"/>
            <a:r>
              <a:rPr lang="en-US" sz="2400" dirty="0" smtClean="0">
                <a:latin typeface="Calibri" charset="0"/>
              </a:rPr>
              <a:t>For text classification </a:t>
            </a:r>
          </a:p>
          <a:p>
            <a:pPr lvl="1" eaLnBrk="1" hangingPunct="1"/>
            <a:r>
              <a:rPr lang="en-US" sz="2400" dirty="0" smtClean="0">
                <a:latin typeface="Calibri" charset="0"/>
              </a:rPr>
              <a:t>In domains where the number of zeros isn’t so huge.</a:t>
            </a:r>
            <a:endParaRPr lang="en-US" sz="24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31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Backoff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and Interpolation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209800"/>
            <a:ext cx="8534400" cy="3657600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dirty="0" smtClean="0">
                <a:ea typeface="ＭＳ Ｐゴシック" charset="0"/>
              </a:rPr>
              <a:t>Sometimes it helps to use </a:t>
            </a:r>
            <a:r>
              <a:rPr lang="en-US" b="1" dirty="0" smtClean="0">
                <a:ea typeface="ＭＳ Ｐゴシック" charset="0"/>
              </a:rPr>
              <a:t>less</a:t>
            </a:r>
            <a:r>
              <a:rPr lang="en-US" dirty="0" smtClean="0">
                <a:ea typeface="ＭＳ Ｐゴシック" charset="0"/>
              </a:rPr>
              <a:t> context</a:t>
            </a:r>
            <a:endParaRPr lang="en-US" altLang="ja-JP" dirty="0">
              <a:ea typeface="ＭＳ Ｐゴシック" charset="0"/>
            </a:endParaRPr>
          </a:p>
          <a:p>
            <a:pPr lvl="1" eaLnBrk="1" hangingPunct="1"/>
            <a:r>
              <a:rPr lang="en-US" dirty="0">
                <a:ea typeface="ＭＳ Ｐゴシック" charset="0"/>
              </a:rPr>
              <a:t>C</a:t>
            </a:r>
            <a:r>
              <a:rPr lang="en-US" dirty="0" smtClean="0">
                <a:ea typeface="ＭＳ Ｐゴシック" charset="0"/>
              </a:rPr>
              <a:t>ondition </a:t>
            </a:r>
            <a:r>
              <a:rPr lang="en-US" dirty="0">
                <a:ea typeface="ＭＳ Ｐゴシック" charset="0"/>
              </a:rPr>
              <a:t>on </a:t>
            </a:r>
            <a:r>
              <a:rPr lang="en-US" dirty="0" smtClean="0">
                <a:ea typeface="ＭＳ Ｐゴシック" charset="0"/>
              </a:rPr>
              <a:t>less context for contexts you haven’</a:t>
            </a:r>
            <a:r>
              <a:rPr lang="en-US" altLang="ja-JP" dirty="0" smtClean="0">
                <a:ea typeface="ＭＳ Ｐゴシック" charset="0"/>
              </a:rPr>
              <a:t>t </a:t>
            </a:r>
            <a:r>
              <a:rPr lang="en-US" altLang="ja-JP" dirty="0">
                <a:ea typeface="ＭＳ Ｐゴシック" charset="0"/>
              </a:rPr>
              <a:t>learned much about </a:t>
            </a:r>
            <a:endParaRPr lang="en-US" b="1" dirty="0">
              <a:ea typeface="ＭＳ Ｐゴシック" charset="0"/>
            </a:endParaRPr>
          </a:p>
          <a:p>
            <a:pPr eaLnBrk="1" hangingPunct="1"/>
            <a:r>
              <a:rPr lang="en-US" b="1" dirty="0" err="1">
                <a:ea typeface="ＭＳ Ｐゴシック" charset="0"/>
              </a:rPr>
              <a:t>Backoff</a:t>
            </a:r>
            <a:r>
              <a:rPr lang="en-US" b="1" dirty="0">
                <a:ea typeface="ＭＳ Ｐゴシック" charset="0"/>
              </a:rPr>
              <a:t>: </a:t>
            </a:r>
            <a:endParaRPr lang="en-US" b="1" dirty="0" smtClean="0">
              <a:ea typeface="ＭＳ Ｐゴシック" charset="0"/>
            </a:endParaRPr>
          </a:p>
          <a:p>
            <a:pPr lvl="1"/>
            <a:r>
              <a:rPr lang="en-US" dirty="0" smtClean="0">
                <a:ea typeface="ＭＳ Ｐゴシック" charset="0"/>
              </a:rPr>
              <a:t>use </a:t>
            </a:r>
            <a:r>
              <a:rPr lang="en-US" dirty="0">
                <a:ea typeface="ＭＳ Ｐゴシック" charset="0"/>
              </a:rPr>
              <a:t>trigram if you have </a:t>
            </a:r>
            <a:r>
              <a:rPr lang="en-US" dirty="0" smtClean="0">
                <a:ea typeface="ＭＳ Ｐゴシック" charset="0"/>
              </a:rPr>
              <a:t>good evidence,</a:t>
            </a:r>
          </a:p>
          <a:p>
            <a:pPr lvl="1"/>
            <a:r>
              <a:rPr lang="en-US" dirty="0" smtClean="0">
                <a:ea typeface="ＭＳ Ｐゴシック" charset="0"/>
              </a:rPr>
              <a:t>otherwise </a:t>
            </a:r>
            <a:r>
              <a:rPr lang="en-US" dirty="0">
                <a:ea typeface="ＭＳ Ｐゴシック" charset="0"/>
              </a:rPr>
              <a:t>bigram, otherwise unigram</a:t>
            </a:r>
          </a:p>
          <a:p>
            <a:pPr eaLnBrk="1" hangingPunct="1"/>
            <a:r>
              <a:rPr lang="en-US" b="1" dirty="0">
                <a:ea typeface="ＭＳ Ｐゴシック" charset="0"/>
              </a:rPr>
              <a:t>Interpolation: </a:t>
            </a:r>
            <a:endParaRPr lang="en-US" b="1" dirty="0" smtClean="0">
              <a:ea typeface="ＭＳ Ｐゴシック" charset="0"/>
            </a:endParaRPr>
          </a:p>
          <a:p>
            <a:pPr lvl="1"/>
            <a:r>
              <a:rPr lang="en-US" dirty="0" smtClean="0">
                <a:ea typeface="ＭＳ Ｐゴシック" charset="0"/>
              </a:rPr>
              <a:t>mix unigram, bigram, trigram</a:t>
            </a:r>
          </a:p>
          <a:p>
            <a:pPr lvl="1"/>
            <a:endParaRPr lang="en-US" dirty="0" smtClean="0">
              <a:ea typeface="ＭＳ Ｐゴシック" charset="0"/>
            </a:endParaRPr>
          </a:p>
          <a:p>
            <a:r>
              <a:rPr lang="en-US" dirty="0" smtClean="0">
                <a:ea typeface="ＭＳ Ｐゴシック" charset="0"/>
              </a:rPr>
              <a:t>Interpolation works better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7573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Linear Interpolation</a:t>
            </a:r>
            <a:endParaRPr lang="en-US" dirty="0"/>
          </a:p>
        </p:txBody>
      </p:sp>
      <p:sp>
        <p:nvSpPr>
          <p:cNvPr id="1689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84784"/>
            <a:ext cx="8534400" cy="4058766"/>
          </a:xfrm>
        </p:spPr>
        <p:txBody>
          <a:bodyPr/>
          <a:lstStyle/>
          <a:p>
            <a:pPr eaLnBrk="1" hangingPunct="1"/>
            <a:r>
              <a:rPr lang="en-US" sz="2800" dirty="0" smtClean="0">
                <a:latin typeface="Calibri" charset="0"/>
              </a:rPr>
              <a:t>Involves using different pieces of information to derive a probability</a:t>
            </a:r>
          </a:p>
          <a:p>
            <a:pPr marL="0" indent="0" eaLnBrk="1" hangingPunct="1">
              <a:buNone/>
            </a:pPr>
            <a:endParaRPr lang="en-US" sz="2800" dirty="0" smtClean="0">
              <a:latin typeface="Calibri" charset="0"/>
            </a:endParaRPr>
          </a:p>
          <a:p>
            <a:pPr marL="0" indent="0" eaLnBrk="1" hangingPunct="1">
              <a:buNone/>
            </a:pPr>
            <a:r>
              <a:rPr lang="en-US" sz="2800" dirty="0" smtClean="0">
                <a:latin typeface="Calibri" charset="0"/>
              </a:rPr>
              <a:t>Simple </a:t>
            </a:r>
            <a:r>
              <a:rPr lang="en-US" sz="2800" dirty="0">
                <a:latin typeface="Calibri" charset="0"/>
              </a:rPr>
              <a:t>interpolation</a:t>
            </a:r>
          </a:p>
          <a:p>
            <a:pPr eaLnBrk="1" hangingPunct="1"/>
            <a:endParaRPr lang="en-US" sz="2800" dirty="0">
              <a:latin typeface="Calibri" charset="0"/>
            </a:endParaRPr>
          </a:p>
          <a:p>
            <a:pPr marL="0" indent="0">
              <a:buNone/>
            </a:pPr>
            <a:endParaRPr lang="en-US" sz="2800" dirty="0">
              <a:latin typeface="Calibri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1760" y="4005064"/>
            <a:ext cx="3657600" cy="991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4288" y="4190435"/>
            <a:ext cx="1331728" cy="812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779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How to set the lambdas?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2133600"/>
            <a:ext cx="8763000" cy="37338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Use a </a:t>
            </a:r>
            <a:r>
              <a:rPr lang="en-US" b="1" dirty="0">
                <a:latin typeface="Calibri" charset="0"/>
              </a:rPr>
              <a:t>held-out</a:t>
            </a:r>
            <a:r>
              <a:rPr lang="en-US" dirty="0">
                <a:latin typeface="Calibri" charset="0"/>
              </a:rPr>
              <a:t> corpus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Choose </a:t>
            </a:r>
            <a:r>
              <a:rPr lang="en-US" dirty="0" err="1" smtClean="0">
                <a:latin typeface="Calibri" charset="0"/>
              </a:rPr>
              <a:t>λs</a:t>
            </a:r>
            <a:r>
              <a:rPr lang="en-US" dirty="0" smtClean="0">
                <a:latin typeface="Calibri" charset="0"/>
              </a:rPr>
              <a:t> to maximize </a:t>
            </a:r>
            <a:r>
              <a:rPr lang="en-US" dirty="0">
                <a:latin typeface="Calibri" charset="0"/>
              </a:rPr>
              <a:t>the probability of </a:t>
            </a:r>
            <a:r>
              <a:rPr lang="en-US" dirty="0" smtClean="0">
                <a:latin typeface="Calibri" charset="0"/>
              </a:rPr>
              <a:t>held</a:t>
            </a:r>
            <a:r>
              <a:rPr lang="en-US" dirty="0">
                <a:latin typeface="Calibri" charset="0"/>
              </a:rPr>
              <a:t>-out </a:t>
            </a:r>
            <a:r>
              <a:rPr lang="en-US" dirty="0" smtClean="0">
                <a:latin typeface="Calibri" charset="0"/>
              </a:rPr>
              <a:t>data:</a:t>
            </a:r>
            <a:endParaRPr lang="en-US" dirty="0">
              <a:latin typeface="Calibri" charset="0"/>
            </a:endParaRPr>
          </a:p>
          <a:p>
            <a:pPr lvl="1" eaLnBrk="1" hangingPunct="1"/>
            <a:r>
              <a:rPr lang="en-US" sz="2400" dirty="0">
                <a:latin typeface="Calibri" charset="0"/>
              </a:rPr>
              <a:t>Fix the N-gram probabilities (on the training data)</a:t>
            </a:r>
          </a:p>
          <a:p>
            <a:pPr lvl="1"/>
            <a:r>
              <a:rPr lang="en-US" sz="2400" dirty="0">
                <a:latin typeface="Calibri" charset="0"/>
              </a:rPr>
              <a:t>Then search for </a:t>
            </a:r>
            <a:r>
              <a:rPr lang="en-US" sz="2400" dirty="0" err="1">
                <a:latin typeface="Calibri" charset="0"/>
              </a:rPr>
              <a:t>λs</a:t>
            </a:r>
            <a:r>
              <a:rPr lang="en-US" sz="2400" dirty="0">
                <a:latin typeface="Calibri" charset="0"/>
              </a:rPr>
              <a:t> that give largest probability to held-out set:</a:t>
            </a:r>
          </a:p>
          <a:p>
            <a:pPr lvl="1" eaLnBrk="1" hangingPunct="1"/>
            <a:endParaRPr lang="en-US" sz="2400" dirty="0">
              <a:latin typeface="Calibri" charset="0"/>
            </a:endParaRPr>
          </a:p>
        </p:txBody>
      </p:sp>
      <p:sp>
        <p:nvSpPr>
          <p:cNvPr id="4" name="Round Single Corner Rectangle 3"/>
          <p:cNvSpPr/>
          <p:nvPr/>
        </p:nvSpPr>
        <p:spPr>
          <a:xfrm>
            <a:off x="533400" y="2590800"/>
            <a:ext cx="3505200" cy="762000"/>
          </a:xfrm>
          <a:prstGeom prst="round1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Training Data</a:t>
            </a:r>
          </a:p>
        </p:txBody>
      </p:sp>
      <p:sp>
        <p:nvSpPr>
          <p:cNvPr id="5" name="Round Single Corner Rectangle 4"/>
          <p:cNvSpPr/>
          <p:nvPr/>
        </p:nvSpPr>
        <p:spPr>
          <a:xfrm>
            <a:off x="4267201" y="2590800"/>
            <a:ext cx="1325217" cy="762000"/>
          </a:xfrm>
          <a:prstGeom prst="round1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Held-Out Data</a:t>
            </a:r>
          </a:p>
        </p:txBody>
      </p:sp>
      <p:sp>
        <p:nvSpPr>
          <p:cNvPr id="6" name="Round Single Corner Rectangle 5"/>
          <p:cNvSpPr/>
          <p:nvPr/>
        </p:nvSpPr>
        <p:spPr>
          <a:xfrm>
            <a:off x="5791200" y="2590800"/>
            <a:ext cx="1482436" cy="762000"/>
          </a:xfrm>
          <a:prstGeom prst="round1Rect">
            <a:avLst>
              <a:gd name="adj" fmla="val 0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</a:t>
            </a:r>
          </a:p>
          <a:p>
            <a:pPr algn="ctr"/>
            <a:r>
              <a:rPr lang="en-US" sz="24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0958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Unknown words: Open versus closed vocabulary tasks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057400"/>
            <a:ext cx="8534400" cy="333375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</a:rPr>
              <a:t>If we know all the words in advanced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Vocabulary V is fixed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Closed vocabulary task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</a:rPr>
              <a:t>Often we don’t know this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b="1" dirty="0">
                <a:latin typeface="Calibri" charset="0"/>
              </a:rPr>
              <a:t>Out Of Vocabulary</a:t>
            </a:r>
            <a:r>
              <a:rPr lang="en-US" sz="1800" dirty="0">
                <a:latin typeface="Calibri" charset="0"/>
              </a:rPr>
              <a:t> = OOV words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Open vocabulary task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</a:rPr>
              <a:t>Instead: create an unknown word token &lt;UNK&gt;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Training of &lt;UNK&gt; probabilities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>
                <a:latin typeface="Calibri" charset="0"/>
              </a:rPr>
              <a:t>Create a fixed lexicon L of size V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>
                <a:latin typeface="Calibri" charset="0"/>
              </a:rPr>
              <a:t>At text normalization phase, any training word not in L changed to  &lt;UNK&gt;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>
                <a:latin typeface="Calibri" charset="0"/>
              </a:rPr>
              <a:t>Now we train its probabilities like a normal word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At decoding time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>
                <a:latin typeface="Calibri" charset="0"/>
              </a:rPr>
              <a:t>If text input: Use UNK probabilities for any word not in training</a:t>
            </a:r>
          </a:p>
        </p:txBody>
      </p:sp>
    </p:spTree>
    <p:extLst>
      <p:ext uri="{BB962C8B-B14F-4D97-AF65-F5344CB8AC3E}">
        <p14:creationId xmlns:p14="http://schemas.microsoft.com/office/powerpoint/2010/main" val="417260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Huge web-scale n-grams</a:t>
            </a:r>
            <a:endParaRPr lang="en-US" dirty="0"/>
          </a:p>
        </p:txBody>
      </p:sp>
      <p:sp>
        <p:nvSpPr>
          <p:cNvPr id="8806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133600"/>
            <a:ext cx="8534400" cy="333375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How to deal with, e.g., Google N-gram corpus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Pruning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Entropy-based pruning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Only store N-grams with count &gt; threshold.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Efficiency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Efficient data structures like tries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Bloom filters: approximate language models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Store words as indexes, not strings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Use Huffman coding to fit large numbers of words into two bytes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991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6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Smoothing for Web-scale N-grams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“Stupid </a:t>
            </a:r>
            <a:r>
              <a:rPr lang="en-US" sz="2800" dirty="0" err="1"/>
              <a:t>backoff</a:t>
            </a:r>
            <a:r>
              <a:rPr lang="en-US" sz="2800" dirty="0"/>
              <a:t>” (</a:t>
            </a:r>
            <a:r>
              <a:rPr lang="en-US" sz="2800" dirty="0" err="1"/>
              <a:t>Brants</a:t>
            </a:r>
            <a:r>
              <a:rPr lang="en-US" sz="2800" dirty="0"/>
              <a:t> </a:t>
            </a:r>
            <a:r>
              <a:rPr lang="en-US" sz="2800" i="1" dirty="0"/>
              <a:t>et al</a:t>
            </a:r>
            <a:r>
              <a:rPr lang="en-US" sz="2800" dirty="0"/>
              <a:t>. 2007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255713" y="3352800"/>
          <a:ext cx="586105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6" name="Equation" r:id="rId3" imgW="3175000" imgH="825500" progId="Equation.3">
                  <p:embed/>
                </p:oleObj>
              </mc:Choice>
              <mc:Fallback>
                <p:oleObj name="Equation" r:id="rId3" imgW="3175000" imgH="825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5713" y="3352800"/>
                        <a:ext cx="586105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35113" y="5029200"/>
          <a:ext cx="210661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7" name="Equation" r:id="rId5" imgW="1117600" imgH="393700" progId="Equation.3">
                  <p:embed/>
                </p:oleObj>
              </mc:Choice>
              <mc:Fallback>
                <p:oleObj name="Equation" r:id="rId5" imgW="1117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35113" y="5029200"/>
                        <a:ext cx="2106612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604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Exercise 1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00200"/>
            <a:ext cx="5544616" cy="38450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6216" y="2204864"/>
            <a:ext cx="2170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1.&lt;s&gt; do? Two gram</a:t>
            </a:r>
          </a:p>
          <a:p>
            <a:r>
              <a:rPr lang="en-IN" dirty="0" smtClean="0"/>
              <a:t>2.&lt;s&gt;I like Hendry?</a:t>
            </a:r>
          </a:p>
          <a:p>
            <a:r>
              <a:rPr lang="en-IN" dirty="0" smtClean="0"/>
              <a:t>Two gram</a:t>
            </a:r>
          </a:p>
          <a:p>
            <a:r>
              <a:rPr lang="en-IN" dirty="0" smtClean="0"/>
              <a:t>3.&lt;s&gt; Do I like? Use trigram model</a:t>
            </a:r>
          </a:p>
          <a:p>
            <a:r>
              <a:rPr lang="en-IN" dirty="0" smtClean="0"/>
              <a:t>4.&lt;s&gt;Do I like college?</a:t>
            </a:r>
          </a:p>
          <a:p>
            <a:r>
              <a:rPr lang="en-IN" dirty="0" smtClean="0"/>
              <a:t>Four grams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5122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Exercise2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Which of the following sentence is better. Find out using bigram model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924944"/>
            <a:ext cx="4114800" cy="2638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8144" y="2924944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1.&lt;S&gt;I like college&lt;S&gt;</a:t>
            </a:r>
          </a:p>
          <a:p>
            <a:r>
              <a:rPr lang="en-IN" dirty="0" smtClean="0"/>
              <a:t>2.&lt;S&gt;Do I like Hendry&lt;S&gt;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237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Language modelling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2564904"/>
            <a:ext cx="7859216" cy="35612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800" dirty="0" smtClean="0">
              <a:solidFill>
                <a:srgbClr val="FF0000"/>
              </a:solidFill>
              <a:latin typeface="Calibri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alibri" charset="0"/>
              </a:rPr>
              <a:t>          A </a:t>
            </a:r>
            <a:r>
              <a:rPr lang="en-US" sz="2800" dirty="0">
                <a:latin typeface="Calibri" charset="0"/>
              </a:rPr>
              <a:t>model that computes either of these:</a:t>
            </a:r>
          </a:p>
          <a:p>
            <a:pPr lvl="1">
              <a:buNone/>
            </a:pPr>
            <a:r>
              <a:rPr lang="en-US" dirty="0">
                <a:latin typeface="Calibri" charset="0"/>
              </a:rPr>
              <a:t>    </a:t>
            </a:r>
            <a:r>
              <a:rPr lang="en-US" dirty="0" smtClean="0">
                <a:latin typeface="Calibri" charset="0"/>
              </a:rPr>
              <a:t>Probability of a sentence ( P(W</a:t>
            </a:r>
            <a:r>
              <a:rPr lang="en-US" dirty="0">
                <a:latin typeface="Calibri" charset="0"/>
              </a:rPr>
              <a:t>) </a:t>
            </a:r>
            <a:r>
              <a:rPr lang="en-US" dirty="0" smtClean="0">
                <a:latin typeface="Calibri" charset="0"/>
              </a:rPr>
              <a:t>)   or         Probability </a:t>
            </a:r>
            <a:r>
              <a:rPr lang="en-US" dirty="0">
                <a:latin typeface="Calibri" charset="0"/>
              </a:rPr>
              <a:t>of an upcoming </a:t>
            </a:r>
            <a:r>
              <a:rPr lang="en-US" dirty="0" smtClean="0">
                <a:latin typeface="Calibri" charset="0"/>
              </a:rPr>
              <a:t>word  (P(w</a:t>
            </a:r>
            <a:r>
              <a:rPr lang="en-US" baseline="-25000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|w</a:t>
            </a:r>
            <a:r>
              <a:rPr lang="en-US" baseline="-25000" dirty="0" smtClean="0">
                <a:latin typeface="Calibri" charset="0"/>
              </a:rPr>
              <a:t>1</a:t>
            </a:r>
            <a:r>
              <a:rPr lang="en-US" dirty="0" smtClean="0">
                <a:latin typeface="Calibri" charset="0"/>
              </a:rPr>
              <a:t>,w</a:t>
            </a:r>
            <a:r>
              <a:rPr lang="en-US" baseline="-25000" dirty="0" smtClean="0">
                <a:latin typeface="Calibri" charset="0"/>
              </a:rPr>
              <a:t>2</a:t>
            </a:r>
            <a:r>
              <a:rPr lang="en-US" dirty="0" smtClean="0">
                <a:latin typeface="Calibri" charset="0"/>
              </a:rPr>
              <a:t>…w</a:t>
            </a:r>
            <a:r>
              <a:rPr lang="en-US" baseline="-25000" dirty="0" smtClean="0">
                <a:latin typeface="Calibri" charset="0"/>
              </a:rPr>
              <a:t>n-1</a:t>
            </a:r>
            <a:r>
              <a:rPr lang="en-US" dirty="0" smtClean="0">
                <a:latin typeface="Calibri" charset="0"/>
              </a:rPr>
              <a:t>))  </a:t>
            </a:r>
            <a:r>
              <a:rPr lang="en-US" sz="2400" dirty="0" smtClean="0">
                <a:latin typeface="Calibri" charset="0"/>
              </a:rPr>
              <a:t> </a:t>
            </a:r>
            <a:r>
              <a:rPr lang="en-US" sz="2400" dirty="0">
                <a:latin typeface="Calibri" charset="0"/>
              </a:rPr>
              <a:t>is called a </a:t>
            </a:r>
            <a:r>
              <a:rPr lang="en-US" sz="2400" b="1" dirty="0">
                <a:solidFill>
                  <a:srgbClr val="A50021"/>
                </a:solidFill>
                <a:latin typeface="Calibri" charset="0"/>
              </a:rPr>
              <a:t>language model</a:t>
            </a:r>
            <a:r>
              <a:rPr lang="en-US" sz="2400" dirty="0" smtClean="0">
                <a:latin typeface="Calibri" charset="0"/>
              </a:rPr>
              <a:t>.</a:t>
            </a:r>
          </a:p>
          <a:p>
            <a:pPr lvl="1">
              <a:buNone/>
            </a:pPr>
            <a:endParaRPr lang="en-US" sz="2400" dirty="0" smtClean="0">
              <a:latin typeface="Calibri" charset="0"/>
            </a:endParaRPr>
          </a:p>
          <a:p>
            <a:pPr lvl="1">
              <a:buNone/>
            </a:pPr>
            <a:r>
              <a:rPr lang="en-US" sz="2400" dirty="0" smtClean="0">
                <a:latin typeface="Calibri" charset="0"/>
              </a:rPr>
              <a:t>Simply we can say that</a:t>
            </a:r>
          </a:p>
          <a:p>
            <a:pPr lvl="1">
              <a:buNone/>
            </a:pPr>
            <a:r>
              <a:rPr lang="en-US" sz="2400" dirty="0" smtClean="0">
                <a:solidFill>
                  <a:srgbClr val="FF0000"/>
                </a:solidFill>
                <a:latin typeface="Calibri" charset="0"/>
              </a:rPr>
              <a:t>     A language model learns to predict the probability of a sequence of words.</a:t>
            </a:r>
            <a:endParaRPr lang="en-US" sz="2400" dirty="0">
              <a:solidFill>
                <a:srgbClr val="FF0000"/>
              </a:solidFill>
              <a:latin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40768"/>
            <a:ext cx="2793107" cy="1686496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295400" y="4927600"/>
          <a:ext cx="7353300" cy="1181100"/>
        </p:xfrm>
        <a:graphic>
          <a:graphicData uri="http://schemas.openxmlformats.org/drawingml/2006/table">
            <a:tbl>
              <a:tblPr/>
              <a:tblGrid>
                <a:gridCol w="7353300"/>
              </a:tblGrid>
              <a:tr h="11811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58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Thank You</a:t>
            </a:r>
            <a:r>
              <a:rPr lang="en-IN" b="1" dirty="0" smtClean="0"/>
              <a:t>… </a:t>
            </a:r>
            <a:r>
              <a:rPr lang="en-IN" dirty="0" smtClean="0">
                <a:sym typeface="Wingdings" pitchFamily="2" charset="2"/>
              </a:rPr>
              <a:t>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Q&amp;A</a:t>
            </a:r>
          </a:p>
          <a:p>
            <a:r>
              <a:rPr lang="en-IN" dirty="0" smtClean="0"/>
              <a:t>Suggestions / Feedback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929480" y="30348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0120" y="2941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624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</a:t>
            </a:r>
            <a:r>
              <a:rPr lang="en-US" dirty="0"/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49" y="1916832"/>
            <a:ext cx="8534400" cy="4083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    </a:t>
            </a:r>
          </a:p>
          <a:p>
            <a:pPr marL="0" indent="0">
              <a:buNone/>
            </a:pPr>
            <a:endParaRPr lang="en-US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b="1" dirty="0" smtClean="0"/>
              <a:t>1.Machine </a:t>
            </a:r>
            <a:r>
              <a:rPr lang="en-US" sz="2800" b="1" dirty="0"/>
              <a:t>Translation</a:t>
            </a:r>
            <a:r>
              <a:rPr lang="en-US" sz="2800" b="1" dirty="0" smtClean="0"/>
              <a:t>:</a:t>
            </a:r>
          </a:p>
          <a:p>
            <a:pPr marL="1371600" lvl="3" indent="0">
              <a:buNone/>
            </a:pPr>
            <a:r>
              <a:rPr lang="en-IN" sz="2400" dirty="0" smtClean="0"/>
              <a:t>            Machine </a:t>
            </a:r>
            <a:r>
              <a:rPr lang="en-IN" sz="2400" dirty="0"/>
              <a:t>translation system  is used to translate one </a:t>
            </a:r>
            <a:r>
              <a:rPr lang="en-IN" sz="2400" dirty="0" smtClean="0"/>
              <a:t> language </a:t>
            </a:r>
            <a:r>
              <a:rPr lang="en-IN" sz="2400" dirty="0"/>
              <a:t>to another language .For example Chinese </a:t>
            </a:r>
            <a:r>
              <a:rPr lang="en-IN" sz="2400" dirty="0" smtClean="0"/>
              <a:t>to </a:t>
            </a:r>
            <a:r>
              <a:rPr lang="en-IN" sz="2400" dirty="0"/>
              <a:t>English  or German to English etc</a:t>
            </a:r>
            <a:r>
              <a:rPr lang="en-IN" sz="2400" dirty="0" smtClean="0"/>
              <a:t>.</a:t>
            </a:r>
          </a:p>
          <a:p>
            <a:pPr marL="1371600" lvl="3" indent="0">
              <a:buNone/>
            </a:pPr>
            <a:endParaRPr lang="en-IN" sz="2400" dirty="0" smtClean="0"/>
          </a:p>
          <a:p>
            <a:pPr marL="1371600" lvl="3" indent="0">
              <a:buNone/>
            </a:pPr>
            <a:endParaRPr lang="en-IN" sz="2400" dirty="0"/>
          </a:p>
          <a:p>
            <a:pPr marL="1371600" lvl="3" indent="0">
              <a:buNone/>
            </a:pPr>
            <a:endParaRPr lang="en-IN" sz="2400" dirty="0" smtClean="0"/>
          </a:p>
          <a:p>
            <a:pPr marL="1371600" lvl="3" indent="0">
              <a:buNone/>
            </a:pPr>
            <a:endParaRPr lang="en-IN" sz="2400" dirty="0"/>
          </a:p>
          <a:p>
            <a:pPr marL="1371600" lvl="3" indent="0"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7" y="1378657"/>
            <a:ext cx="1886868" cy="1330263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108088" y="4653136"/>
            <a:ext cx="26955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6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Continued..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800" dirty="0" smtClean="0"/>
              <a:t>2.Spell correction</a:t>
            </a:r>
          </a:p>
          <a:p>
            <a:pPr marL="0" indent="0">
              <a:buNone/>
            </a:pPr>
            <a:r>
              <a:rPr lang="en-IN" sz="2800" dirty="0" smtClean="0"/>
              <a:t>  </a:t>
            </a: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04" y="2276872"/>
            <a:ext cx="6624736" cy="26642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53914" y="4664253"/>
            <a:ext cx="67864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P(about fifteen </a:t>
            </a:r>
            <a:r>
              <a:rPr lang="en-US" sz="2400" b="1" dirty="0"/>
              <a:t>minutes</a:t>
            </a:r>
            <a:r>
              <a:rPr lang="en-US" sz="2400" dirty="0"/>
              <a:t> from) &gt; P(about fifteen </a:t>
            </a:r>
            <a:r>
              <a:rPr lang="en-US" sz="2400" b="1" dirty="0"/>
              <a:t>minuets</a:t>
            </a:r>
            <a:r>
              <a:rPr lang="en-US" sz="2400" dirty="0"/>
              <a:t> from)</a:t>
            </a:r>
          </a:p>
        </p:txBody>
      </p:sp>
    </p:spTree>
    <p:extLst>
      <p:ext uri="{BB962C8B-B14F-4D97-AF65-F5344CB8AC3E}">
        <p14:creationId xmlns:p14="http://schemas.microsoft.com/office/powerpoint/2010/main" val="92801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3.Speech </a:t>
            </a:r>
            <a:r>
              <a:rPr lang="en-US" sz="2800" dirty="0" smtClean="0"/>
              <a:t>Recognition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IN" sz="2800" b="1" dirty="0"/>
              <a:t>Speech recognition</a:t>
            </a:r>
            <a:r>
              <a:rPr lang="en-IN" sz="2800" dirty="0"/>
              <a:t> is the ability of a machine or program to identify words and phrases in spoken language and convert them to a machine-readable format.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3645024"/>
            <a:ext cx="241176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1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17713</TotalTime>
  <Words>1586</Words>
  <Application>Microsoft Office PowerPoint</Application>
  <PresentationFormat>On-screen Show (4:3)</PresentationFormat>
  <Paragraphs>385</Paragraphs>
  <Slides>60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3" baseType="lpstr">
      <vt:lpstr>ＭＳ Ｐゴシック</vt:lpstr>
      <vt:lpstr>Arial</vt:lpstr>
      <vt:lpstr>Calibri</vt:lpstr>
      <vt:lpstr>Cambria Math</vt:lpstr>
      <vt:lpstr>Courier New</vt:lpstr>
      <vt:lpstr>Symbol</vt:lpstr>
      <vt:lpstr>Tahoma</vt:lpstr>
      <vt:lpstr>Times</vt:lpstr>
      <vt:lpstr>Trebuchet MS</vt:lpstr>
      <vt:lpstr>Wingdings</vt:lpstr>
      <vt:lpstr>Office Theme</vt:lpstr>
      <vt:lpstr>1_Office Theme</vt:lpstr>
      <vt:lpstr>Equation</vt:lpstr>
      <vt:lpstr>Natural Language Processing DSECL    ZG565</vt:lpstr>
      <vt:lpstr>PowerPoint Presentation</vt:lpstr>
      <vt:lpstr>Session#2 – N gram Language model</vt:lpstr>
      <vt:lpstr>Human word Prediction</vt:lpstr>
      <vt:lpstr>Example</vt:lpstr>
      <vt:lpstr>Language modelling</vt:lpstr>
      <vt:lpstr>Language Models</vt:lpstr>
      <vt:lpstr>Continued..</vt:lpstr>
      <vt:lpstr>PowerPoint Presentation</vt:lpstr>
      <vt:lpstr>How to build a language model</vt:lpstr>
      <vt:lpstr>Example</vt:lpstr>
      <vt:lpstr>The Chain Rule applied to compute joint probability of words in sentence</vt:lpstr>
      <vt:lpstr>Markov Assumption</vt:lpstr>
      <vt:lpstr>Markov Assumption</vt:lpstr>
      <vt:lpstr>PowerPoint Presentation</vt:lpstr>
      <vt:lpstr>N-gram Language models</vt:lpstr>
      <vt:lpstr>Bigram model</vt:lpstr>
      <vt:lpstr>N-gram models</vt:lpstr>
      <vt:lpstr>PowerPoint Presentation</vt:lpstr>
      <vt:lpstr>Estimating bigram probabilities</vt:lpstr>
      <vt:lpstr>An example</vt:lpstr>
      <vt:lpstr>Evaluation</vt:lpstr>
      <vt:lpstr>How good is our model?</vt:lpstr>
      <vt:lpstr>Experimental setup</vt:lpstr>
      <vt:lpstr>Example1:</vt:lpstr>
      <vt:lpstr>Extrinsic evaluation of N-gram models</vt:lpstr>
      <vt:lpstr>Difficulty of extrinsic (in-vivo) evaluation of  N-gram models</vt:lpstr>
      <vt:lpstr>Intuition of Perplexity</vt:lpstr>
      <vt:lpstr>Perplexity</vt:lpstr>
      <vt:lpstr>Perplexity as branching factor</vt:lpstr>
      <vt:lpstr>Example1</vt:lpstr>
      <vt:lpstr>Example2</vt:lpstr>
      <vt:lpstr>Corpora</vt:lpstr>
      <vt:lpstr>Lower perplexity = better model</vt:lpstr>
      <vt:lpstr>PowerPoint Presentation</vt:lpstr>
      <vt:lpstr>The perils of overfitting</vt:lpstr>
      <vt:lpstr>Problems with simple MLE estimations</vt:lpstr>
      <vt:lpstr>Zero probability bigrams</vt:lpstr>
      <vt:lpstr>Laplace Smoothing(Add 1 smoothing)</vt:lpstr>
      <vt:lpstr>Example</vt:lpstr>
      <vt:lpstr>PowerPoint Presentation</vt:lpstr>
      <vt:lpstr>After Add-1 smoothing</vt:lpstr>
      <vt:lpstr>Berkeley Restaurant Project corpus</vt:lpstr>
      <vt:lpstr>Raw Bigram Counts</vt:lpstr>
      <vt:lpstr>Converting to probabilities</vt:lpstr>
      <vt:lpstr>Contd…</vt:lpstr>
      <vt:lpstr>Berkeley Restaurant Corpus: Laplace smoothed bigram counts</vt:lpstr>
      <vt:lpstr>Laplace-smoothed bigrams</vt:lpstr>
      <vt:lpstr>Reconstituted counts</vt:lpstr>
      <vt:lpstr>Compare with raw bigram counts</vt:lpstr>
      <vt:lpstr>Add-1 estimation is a blunt instrument</vt:lpstr>
      <vt:lpstr>Backoff and Interpolation</vt:lpstr>
      <vt:lpstr>Linear Interpolation</vt:lpstr>
      <vt:lpstr>How to set the lambdas?</vt:lpstr>
      <vt:lpstr>Unknown words: Open versus closed vocabulary tasks</vt:lpstr>
      <vt:lpstr>Huge web-scale n-grams</vt:lpstr>
      <vt:lpstr>Smoothing for Web-scale N-grams</vt:lpstr>
      <vt:lpstr>Exercise 1</vt:lpstr>
      <vt:lpstr>Exercise2</vt:lpstr>
      <vt:lpstr>Thank You… 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BITS Pilani presentation</dc:title>
  <dc:creator>lakshya</dc:creator>
  <cp:lastModifiedBy>HP</cp:lastModifiedBy>
  <cp:revision>182</cp:revision>
  <dcterms:created xsi:type="dcterms:W3CDTF">2012-01-02T05:05:52Z</dcterms:created>
  <dcterms:modified xsi:type="dcterms:W3CDTF">2020-09-06T02:53:13Z</dcterms:modified>
</cp:coreProperties>
</file>